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handoutMasterIdLst>
    <p:handoutMasterId r:id="rId66"/>
  </p:handoutMasterIdLst>
  <p:sldIdLst>
    <p:sldId id="256" r:id="rId2"/>
    <p:sldId id="258" r:id="rId3"/>
    <p:sldId id="259" r:id="rId4"/>
    <p:sldId id="309" r:id="rId5"/>
    <p:sldId id="267" r:id="rId6"/>
    <p:sldId id="311" r:id="rId7"/>
    <p:sldId id="310" r:id="rId8"/>
    <p:sldId id="312" r:id="rId9"/>
    <p:sldId id="313" r:id="rId10"/>
    <p:sldId id="314" r:id="rId11"/>
    <p:sldId id="315" r:id="rId12"/>
    <p:sldId id="316" r:id="rId13"/>
    <p:sldId id="317" r:id="rId14"/>
    <p:sldId id="318" r:id="rId15"/>
    <p:sldId id="319" r:id="rId16"/>
    <p:sldId id="320" r:id="rId17"/>
    <p:sldId id="322" r:id="rId18"/>
    <p:sldId id="323" r:id="rId19"/>
    <p:sldId id="324" r:id="rId20"/>
    <p:sldId id="325" r:id="rId21"/>
    <p:sldId id="326" r:id="rId22"/>
    <p:sldId id="328" r:id="rId23"/>
    <p:sldId id="329" r:id="rId24"/>
    <p:sldId id="330" r:id="rId25"/>
    <p:sldId id="331" r:id="rId26"/>
    <p:sldId id="332" r:id="rId27"/>
    <p:sldId id="334" r:id="rId28"/>
    <p:sldId id="335" r:id="rId29"/>
    <p:sldId id="336" r:id="rId30"/>
    <p:sldId id="337" r:id="rId31"/>
    <p:sldId id="338" r:id="rId32"/>
    <p:sldId id="339" r:id="rId33"/>
    <p:sldId id="340" r:id="rId34"/>
    <p:sldId id="341" r:id="rId35"/>
    <p:sldId id="342" r:id="rId36"/>
    <p:sldId id="343" r:id="rId37"/>
    <p:sldId id="344" r:id="rId38"/>
    <p:sldId id="345" r:id="rId39"/>
    <p:sldId id="346" r:id="rId40"/>
    <p:sldId id="347" r:id="rId41"/>
    <p:sldId id="352" r:id="rId42"/>
    <p:sldId id="353" r:id="rId43"/>
    <p:sldId id="354" r:id="rId44"/>
    <p:sldId id="351" r:id="rId45"/>
    <p:sldId id="355" r:id="rId46"/>
    <p:sldId id="356" r:id="rId47"/>
    <p:sldId id="357" r:id="rId48"/>
    <p:sldId id="358" r:id="rId49"/>
    <p:sldId id="359" r:id="rId50"/>
    <p:sldId id="360" r:id="rId51"/>
    <p:sldId id="361" r:id="rId52"/>
    <p:sldId id="362" r:id="rId53"/>
    <p:sldId id="363" r:id="rId54"/>
    <p:sldId id="364" r:id="rId55"/>
    <p:sldId id="365" r:id="rId56"/>
    <p:sldId id="366" r:id="rId57"/>
    <p:sldId id="367" r:id="rId58"/>
    <p:sldId id="368" r:id="rId59"/>
    <p:sldId id="369" r:id="rId60"/>
    <p:sldId id="277" r:id="rId61"/>
    <p:sldId id="262" r:id="rId62"/>
    <p:sldId id="278" r:id="rId63"/>
    <p:sldId id="370" r:id="rId64"/>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724" autoAdjust="0"/>
  </p:normalViewPr>
  <p:slideViewPr>
    <p:cSldViewPr>
      <p:cViewPr varScale="1">
        <p:scale>
          <a:sx n="104" d="100"/>
          <a:sy n="104" d="100"/>
        </p:scale>
        <p:origin x="1842"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sz="quarter" idx="1"/>
          </p:nvPr>
        </p:nvSpPr>
        <p:spPr>
          <a:xfrm>
            <a:off x="4021295" y="0"/>
            <a:ext cx="3076363" cy="511731"/>
          </a:xfrm>
          <a:prstGeom prst="rect">
            <a:avLst/>
          </a:prstGeom>
        </p:spPr>
        <p:txBody>
          <a:bodyPr vert="horz" lIns="94768" tIns="47384" rIns="94768" bIns="47384" rtlCol="0"/>
          <a:lstStyle>
            <a:lvl1pPr algn="r">
              <a:defRPr sz="1200"/>
            </a:lvl1pPr>
          </a:lstStyle>
          <a:p>
            <a:fld id="{ADB6FF1F-555E-4388-A8B0-D1E524B355D1}" type="datetimeFigureOut">
              <a:rPr lang="pt-PT" smtClean="0"/>
              <a:pPr/>
              <a:t>29/01/2021</a:t>
            </a:fld>
            <a:endParaRPr lang="pt-PT"/>
          </a:p>
        </p:txBody>
      </p:sp>
      <p:sp>
        <p:nvSpPr>
          <p:cNvPr id="4" name="Marcador de Posição do Rodapé 3"/>
          <p:cNvSpPr>
            <a:spLocks noGrp="1"/>
          </p:cNvSpPr>
          <p:nvPr>
            <p:ph type="ftr" sz="quarter" idx="2"/>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4021295" y="9721106"/>
            <a:ext cx="3076363" cy="511731"/>
          </a:xfrm>
          <a:prstGeom prst="rect">
            <a:avLst/>
          </a:prstGeom>
        </p:spPr>
        <p:txBody>
          <a:bodyPr vert="horz" lIns="94768" tIns="47384" rIns="94768" bIns="47384" rtlCol="0" anchor="b"/>
          <a:lstStyle>
            <a:lvl1pPr algn="r">
              <a:defRPr sz="1200"/>
            </a:lvl1pPr>
          </a:lstStyle>
          <a:p>
            <a:fld id="{CD9FB018-1958-45C1-ABFF-E1E983EC4F43}" type="slidenum">
              <a:rPr lang="pt-PT" smtClean="0"/>
              <a:pPr/>
              <a:t>‹nº›</a:t>
            </a:fld>
            <a:endParaRPr lang="pt-PT"/>
          </a:p>
        </p:txBody>
      </p:sp>
    </p:spTree>
    <p:extLst>
      <p:ext uri="{BB962C8B-B14F-4D97-AF65-F5344CB8AC3E}">
        <p14:creationId xmlns:p14="http://schemas.microsoft.com/office/powerpoint/2010/main" val="2534781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1" y="0"/>
            <a:ext cx="3076363" cy="511731"/>
          </a:xfrm>
          <a:prstGeom prst="rect">
            <a:avLst/>
          </a:prstGeom>
        </p:spPr>
        <p:txBody>
          <a:bodyPr vert="horz" lIns="94768" tIns="47384" rIns="94768" bIns="47384" rtlCol="0"/>
          <a:lstStyle>
            <a:lvl1pPr algn="l">
              <a:defRPr sz="1200"/>
            </a:lvl1pPr>
          </a:lstStyle>
          <a:p>
            <a:endParaRPr lang="pt-PT"/>
          </a:p>
        </p:txBody>
      </p:sp>
      <p:sp>
        <p:nvSpPr>
          <p:cNvPr id="3" name="Marcador de Posição da Data 2"/>
          <p:cNvSpPr>
            <a:spLocks noGrp="1"/>
          </p:cNvSpPr>
          <p:nvPr>
            <p:ph type="dt" idx="1"/>
          </p:nvPr>
        </p:nvSpPr>
        <p:spPr>
          <a:xfrm>
            <a:off x="4021295" y="0"/>
            <a:ext cx="3076363" cy="511731"/>
          </a:xfrm>
          <a:prstGeom prst="rect">
            <a:avLst/>
          </a:prstGeom>
        </p:spPr>
        <p:txBody>
          <a:bodyPr vert="horz" lIns="94768" tIns="47384" rIns="94768" bIns="47384" rtlCol="0"/>
          <a:lstStyle>
            <a:lvl1pPr algn="r">
              <a:defRPr sz="1200"/>
            </a:lvl1pPr>
          </a:lstStyle>
          <a:p>
            <a:fld id="{E77E319B-B046-487F-8D03-B96E4F1A43D0}" type="datetimeFigureOut">
              <a:rPr lang="pt-PT" smtClean="0"/>
              <a:pPr/>
              <a:t>29/01/2021</a:t>
            </a:fld>
            <a:endParaRPr lang="pt-PT"/>
          </a:p>
        </p:txBody>
      </p:sp>
      <p:sp>
        <p:nvSpPr>
          <p:cNvPr id="4" name="Marcador de Posição da Imagem do Diapositivo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4768" tIns="47384" rIns="94768" bIns="47384" rtlCol="0" anchor="ctr"/>
          <a:lstStyle/>
          <a:p>
            <a:endParaRPr lang="pt-PT"/>
          </a:p>
        </p:txBody>
      </p:sp>
      <p:sp>
        <p:nvSpPr>
          <p:cNvPr id="5" name="Marcador de Posição de Notas 4"/>
          <p:cNvSpPr>
            <a:spLocks noGrp="1"/>
          </p:cNvSpPr>
          <p:nvPr>
            <p:ph type="body" sz="quarter" idx="3"/>
          </p:nvPr>
        </p:nvSpPr>
        <p:spPr>
          <a:xfrm>
            <a:off x="709931" y="4861442"/>
            <a:ext cx="5679440" cy="4605576"/>
          </a:xfrm>
          <a:prstGeom prst="rect">
            <a:avLst/>
          </a:prstGeom>
        </p:spPr>
        <p:txBody>
          <a:bodyPr vert="horz" lIns="94768" tIns="47384" rIns="94768" bIns="47384"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1" y="9721106"/>
            <a:ext cx="3076363" cy="511731"/>
          </a:xfrm>
          <a:prstGeom prst="rect">
            <a:avLst/>
          </a:prstGeom>
        </p:spPr>
        <p:txBody>
          <a:bodyPr vert="horz" lIns="94768" tIns="47384" rIns="94768" bIns="47384"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4021295" y="9721106"/>
            <a:ext cx="3076363" cy="511731"/>
          </a:xfrm>
          <a:prstGeom prst="rect">
            <a:avLst/>
          </a:prstGeom>
        </p:spPr>
        <p:txBody>
          <a:bodyPr vert="horz" lIns="94768" tIns="47384" rIns="94768" bIns="47384" rtlCol="0" anchor="b"/>
          <a:lstStyle>
            <a:lvl1pPr algn="r">
              <a:defRPr sz="1200"/>
            </a:lvl1pPr>
          </a:lstStyle>
          <a:p>
            <a:fld id="{F3DD545E-D36A-4832-938A-2ECADA69E4C6}" type="slidenum">
              <a:rPr lang="pt-PT" smtClean="0"/>
              <a:pPr/>
              <a:t>‹nº›</a:t>
            </a:fld>
            <a:endParaRPr lang="pt-PT"/>
          </a:p>
        </p:txBody>
      </p:sp>
    </p:spTree>
    <p:extLst>
      <p:ext uri="{BB962C8B-B14F-4D97-AF65-F5344CB8AC3E}">
        <p14:creationId xmlns:p14="http://schemas.microsoft.com/office/powerpoint/2010/main" val="1737761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273190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740295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95372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9604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3362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6811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15432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23374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54732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98274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04782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273782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9480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411474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949731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68624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271041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48144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16771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86826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29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23617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26589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597716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445252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527114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717474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6692387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081811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630924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107249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5761640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39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300343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380478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199109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6811496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08913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848149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836080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034300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5217109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1914868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9903708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49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263908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0432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3043782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9749149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6893936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53</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7335911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54</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2205987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55</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914319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56</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129424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4006165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4791024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59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791255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r>
              <a:rPr lang="pt-PT" dirty="0">
                <a:latin typeface="Arial" pitchFamily="34" charset="0"/>
              </a:rPr>
              <a:t>Tiago 1º Luís 2º</a:t>
            </a:r>
          </a:p>
        </p:txBody>
      </p:sp>
    </p:spTree>
    <p:extLst>
      <p:ext uri="{BB962C8B-B14F-4D97-AF65-F5344CB8AC3E}">
        <p14:creationId xmlns:p14="http://schemas.microsoft.com/office/powerpoint/2010/main" val="768874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7</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33889057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61</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20647744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62</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dirty="0">
              <a:latin typeface="Arial" pitchFamily="34" charset="0"/>
            </a:endParaRPr>
          </a:p>
        </p:txBody>
      </p:sp>
    </p:spTree>
    <p:extLst>
      <p:ext uri="{BB962C8B-B14F-4D97-AF65-F5344CB8AC3E}">
        <p14:creationId xmlns:p14="http://schemas.microsoft.com/office/powerpoint/2010/main" val="931110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8</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4263298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9</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128014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497D1F5F-AB60-452E-AA79-64E25350F70B}" type="slidenum">
              <a:rPr lang="pt-PT" smtClean="0">
                <a:latin typeface="Arial" pitchFamily="34" charset="0"/>
              </a:rPr>
              <a:pPr/>
              <a:t>10</a:t>
            </a:fld>
            <a:endParaRPr lang="pt-PT">
              <a:latin typeface="Arial" pitchFamily="3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pPr eaLnBrk="1" hangingPunct="1"/>
            <a:endParaRPr lang="pt-PT">
              <a:latin typeface="Arial" pitchFamily="34" charset="0"/>
            </a:endParaRPr>
          </a:p>
        </p:txBody>
      </p:sp>
    </p:spTree>
    <p:extLst>
      <p:ext uri="{BB962C8B-B14F-4D97-AF65-F5344CB8AC3E}">
        <p14:creationId xmlns:p14="http://schemas.microsoft.com/office/powerpoint/2010/main" val="511731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 do título do Modelo Global</a:t>
            </a:r>
            <a:endParaRPr lang="en-U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 do subtítulo do modelo global</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1/29/2021</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 do título do Modelo Global</a:t>
            </a:r>
            <a:endParaRPr lang="en-US"/>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1/29/2021</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idx="1"/>
          </p:nvPr>
        </p:nvSpPr>
        <p:spPr/>
        <p:txBody>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1/29/2021</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de texto do modelo global</a:t>
            </a:r>
          </a:p>
        </p:txBody>
      </p:sp>
      <p:sp>
        <p:nvSpPr>
          <p:cNvPr id="4" name="Marcador de Posição da Data 3"/>
          <p:cNvSpPr>
            <a:spLocks noGrp="1"/>
          </p:cNvSpPr>
          <p:nvPr>
            <p:ph type="dt" sz="half" idx="10"/>
          </p:nvPr>
        </p:nvSpPr>
        <p:spPr/>
        <p:txBody>
          <a:bodyPr/>
          <a:lstStyle/>
          <a:p>
            <a:fld id="{A4A3E61B-3AB3-490F-90D4-269C8A444AE7}" type="datetimeFigureOut">
              <a:rPr lang="en-US" smtClean="0"/>
              <a:pPr/>
              <a:t>1/29/2021</a:t>
            </a:fld>
            <a:endParaRPr lang="en-US"/>
          </a:p>
        </p:txBody>
      </p:sp>
      <p:sp>
        <p:nvSpPr>
          <p:cNvPr id="5" name="Marcador de Posição do Rodapé 4"/>
          <p:cNvSpPr>
            <a:spLocks noGrp="1"/>
          </p:cNvSpPr>
          <p:nvPr>
            <p:ph type="ftr" sz="quarter" idx="11"/>
          </p:nvPr>
        </p:nvSpPr>
        <p:spPr/>
        <p:txBody>
          <a:bodyPr/>
          <a:lstStyle/>
          <a:p>
            <a:endParaRPr lang="en-US"/>
          </a:p>
        </p:txBody>
      </p:sp>
      <p:sp>
        <p:nvSpPr>
          <p:cNvPr id="6" name="Marcador de Posição do Número do Diapositivo 5"/>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1/29/2021</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de texto do modelo global</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p:cNvSpPr>
            <a:spLocks noGrp="1"/>
          </p:cNvSpPr>
          <p:nvPr>
            <p:ph type="dt" sz="half" idx="10"/>
          </p:nvPr>
        </p:nvSpPr>
        <p:spPr/>
        <p:txBody>
          <a:bodyPr/>
          <a:lstStyle/>
          <a:p>
            <a:fld id="{A4A3E61B-3AB3-490F-90D4-269C8A444AE7}" type="datetimeFigureOut">
              <a:rPr lang="en-US" smtClean="0"/>
              <a:pPr/>
              <a:t>1/29/2021</a:t>
            </a:fld>
            <a:endParaRPr lang="en-US"/>
          </a:p>
        </p:txBody>
      </p:sp>
      <p:sp>
        <p:nvSpPr>
          <p:cNvPr id="8" name="Marcador de Posição do Rodapé 7"/>
          <p:cNvSpPr>
            <a:spLocks noGrp="1"/>
          </p:cNvSpPr>
          <p:nvPr>
            <p:ph type="ftr" sz="quarter" idx="11"/>
          </p:nvPr>
        </p:nvSpPr>
        <p:spPr/>
        <p:txBody>
          <a:bodyPr/>
          <a:lstStyle/>
          <a:p>
            <a:endParaRPr lang="en-US"/>
          </a:p>
        </p:txBody>
      </p:sp>
      <p:sp>
        <p:nvSpPr>
          <p:cNvPr id="9" name="Marcador de Posição do Número do Diapositivo 8"/>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 do título do Modelo Global</a:t>
            </a:r>
            <a:endParaRPr lang="en-US"/>
          </a:p>
        </p:txBody>
      </p:sp>
      <p:sp>
        <p:nvSpPr>
          <p:cNvPr id="3" name="Marcador de Posição da Data 2"/>
          <p:cNvSpPr>
            <a:spLocks noGrp="1"/>
          </p:cNvSpPr>
          <p:nvPr>
            <p:ph type="dt" sz="half" idx="10"/>
          </p:nvPr>
        </p:nvSpPr>
        <p:spPr/>
        <p:txBody>
          <a:bodyPr/>
          <a:lstStyle/>
          <a:p>
            <a:fld id="{A4A3E61B-3AB3-490F-90D4-269C8A444AE7}" type="datetimeFigureOut">
              <a:rPr lang="en-US" smtClean="0"/>
              <a:pPr/>
              <a:t>1/29/2021</a:t>
            </a:fld>
            <a:endParaRPr lang="en-US"/>
          </a:p>
        </p:txBody>
      </p:sp>
      <p:sp>
        <p:nvSpPr>
          <p:cNvPr id="4" name="Marcador de Posição do Rodapé 3"/>
          <p:cNvSpPr>
            <a:spLocks noGrp="1"/>
          </p:cNvSpPr>
          <p:nvPr>
            <p:ph type="ftr" sz="quarter" idx="11"/>
          </p:nvPr>
        </p:nvSpPr>
        <p:spPr/>
        <p:txBody>
          <a:bodyPr/>
          <a:lstStyle/>
          <a:p>
            <a:endParaRPr lang="en-US"/>
          </a:p>
        </p:txBody>
      </p:sp>
      <p:sp>
        <p:nvSpPr>
          <p:cNvPr id="5" name="Marcador de Posição do Número do Diapositivo 4"/>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A4A3E61B-3AB3-490F-90D4-269C8A444AE7}" type="datetimeFigureOut">
              <a:rPr lang="en-US" smtClean="0"/>
              <a:pPr/>
              <a:t>1/29/2021</a:t>
            </a:fld>
            <a:endParaRPr lang="en-US"/>
          </a:p>
        </p:txBody>
      </p:sp>
      <p:sp>
        <p:nvSpPr>
          <p:cNvPr id="3" name="Marcador de Posição do Rodapé 2"/>
          <p:cNvSpPr>
            <a:spLocks noGrp="1"/>
          </p:cNvSpPr>
          <p:nvPr>
            <p:ph type="ftr" sz="quarter" idx="11"/>
          </p:nvPr>
        </p:nvSpPr>
        <p:spPr/>
        <p:txBody>
          <a:bodyPr/>
          <a:lstStyle/>
          <a:p>
            <a:endParaRPr lang="en-US"/>
          </a:p>
        </p:txBody>
      </p:sp>
      <p:sp>
        <p:nvSpPr>
          <p:cNvPr id="4" name="Marcador de Posição do Número do Diapositivo 3"/>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 do título do Modelo Global</a:t>
            </a:r>
            <a:endParaRPr lang="en-US"/>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1/29/2021</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 do título do Modelo Global</a:t>
            </a:r>
            <a:endParaRPr lang="en-US"/>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de texto do modelo global</a:t>
            </a:r>
          </a:p>
        </p:txBody>
      </p:sp>
      <p:sp>
        <p:nvSpPr>
          <p:cNvPr id="5" name="Marcador de Posição da Data 4"/>
          <p:cNvSpPr>
            <a:spLocks noGrp="1"/>
          </p:cNvSpPr>
          <p:nvPr>
            <p:ph type="dt" sz="half" idx="10"/>
          </p:nvPr>
        </p:nvSpPr>
        <p:spPr/>
        <p:txBody>
          <a:bodyPr/>
          <a:lstStyle/>
          <a:p>
            <a:fld id="{A4A3E61B-3AB3-490F-90D4-269C8A444AE7}" type="datetimeFigureOut">
              <a:rPr lang="en-US" smtClean="0"/>
              <a:pPr/>
              <a:t>1/29/2021</a:t>
            </a:fld>
            <a:endParaRPr lang="en-US"/>
          </a:p>
        </p:txBody>
      </p:sp>
      <p:sp>
        <p:nvSpPr>
          <p:cNvPr id="6" name="Marcador de Posição do Rodapé 5"/>
          <p:cNvSpPr>
            <a:spLocks noGrp="1"/>
          </p:cNvSpPr>
          <p:nvPr>
            <p:ph type="ftr" sz="quarter" idx="11"/>
          </p:nvPr>
        </p:nvSpPr>
        <p:spPr/>
        <p:txBody>
          <a:bodyPr/>
          <a:lstStyle/>
          <a:p>
            <a:endParaRPr lang="en-US"/>
          </a:p>
        </p:txBody>
      </p:sp>
      <p:sp>
        <p:nvSpPr>
          <p:cNvPr id="7" name="Marcador de Posição do Número do Diapositivo 6"/>
          <p:cNvSpPr>
            <a:spLocks noGrp="1"/>
          </p:cNvSpPr>
          <p:nvPr>
            <p:ph type="sldNum" sz="quarter" idx="12"/>
          </p:nvPr>
        </p:nvSpPr>
        <p:spPr/>
        <p:txBody>
          <a:bodyPr/>
          <a:lstStyle/>
          <a:p>
            <a:fld id="{8745C66F-FC7B-4C52-931F-EAABACA1CBDF}"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 do título do Modelo Global</a:t>
            </a:r>
            <a:endParaRPr lang="en-US"/>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 de texto do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3E61B-3AB3-490F-90D4-269C8A444AE7}" type="datetimeFigureOut">
              <a:rPr lang="en-US" smtClean="0"/>
              <a:pPr/>
              <a:t>1/29/2021</a:t>
            </a:fld>
            <a:endParaRPr lang="en-US"/>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45C66F-FC7B-4C52-931F-EAABACA1CBDF}"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cid:393E842E-00D6-4F5B-96BB-D447F75EF2BB@hom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cid:393E842E-00D6-4F5B-96BB-D447F75EF2BB@home"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1.jpeg"/><Relationship Id="rId4" Type="http://schemas.openxmlformats.org/officeDocument/2006/relationships/image" Target="cid:393E842E-00D6-4F5B-96BB-D447F75EF2BB@home" TargetMode="External"/><Relationship Id="rId9"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56.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png"/><Relationship Id="rId7"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png"/><Relationship Id="rId7"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1.xml"/><Relationship Id="rId6" Type="http://schemas.openxmlformats.org/officeDocument/2006/relationships/image" Target="../media/image76.jpe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4.emf"/><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85.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jpe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cid:393E842E-00D6-4F5B-96BB-D447F75EF2BB@home" TargetMode="External"/><Relationship Id="rId12"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1.png"/><Relationship Id="rId5" Type="http://schemas.openxmlformats.org/officeDocument/2006/relationships/image" Target="../media/image8.jpeg"/><Relationship Id="rId10" Type="http://schemas.openxmlformats.org/officeDocument/2006/relationships/image" Target="../media/image10.jpeg"/><Relationship Id="rId4" Type="http://schemas.openxmlformats.org/officeDocument/2006/relationships/image" Target="../media/image7.png"/><Relationship Id="rId9" Type="http://schemas.openxmlformats.org/officeDocument/2006/relationships/image" Target="../media/image9.png"/><Relationship Id="rId1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8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90.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png"/><Relationship Id="rId7" Type="http://schemas.openxmlformats.org/officeDocument/2006/relationships/image" Target="../media/image95.pn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8.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9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emf"/><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ados.gov.pt/pt/" TargetMode="External"/><Relationship Id="rId3" Type="http://schemas.openxmlformats.org/officeDocument/2006/relationships/hyperlink" Target="https://leafletjs.com/examples/geojson/" TargetMode="External"/><Relationship Id="rId7" Type="http://schemas.openxmlformats.org/officeDocument/2006/relationships/hyperlink" Target="https://www.qgis.org/en/site/"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hyperlink" Target="https://www.postgresql.org/" TargetMode="External"/><Relationship Id="rId11" Type="http://schemas.openxmlformats.org/officeDocument/2006/relationships/image" Target="../media/image1.jpeg"/><Relationship Id="rId5" Type="http://schemas.openxmlformats.org/officeDocument/2006/relationships/hyperlink" Target="http://geoserver.org/" TargetMode="External"/><Relationship Id="rId10" Type="http://schemas.openxmlformats.org/officeDocument/2006/relationships/image" Target="cid:393E842E-00D6-4F5B-96BB-D447F75EF2BB@home" TargetMode="External"/><Relationship Id="rId4" Type="http://schemas.openxmlformats.org/officeDocument/2006/relationships/hyperlink" Target="https://openlayers.org/" TargetMode="External"/><Relationship Id="rId9"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cid:393E842E-00D6-4F5B-96BB-D447F75EF2BB@home"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jpeg"/><Relationship Id="rId4" Type="http://schemas.openxmlformats.org/officeDocument/2006/relationships/image" Target="cid:393E842E-00D6-4F5B-96BB-D447F75EF2BB@hom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5867400" y="3962400"/>
            <a:ext cx="5029200" cy="1844675"/>
          </a:xfrm>
          <a:prstGeom prst="rect">
            <a:avLst/>
          </a:prstGeom>
          <a:noFill/>
          <a:ln w="9525">
            <a:noFill/>
            <a:miter lim="800000"/>
            <a:headEnd/>
            <a:tailEnd/>
          </a:ln>
        </p:spPr>
        <p:txBody>
          <a:bodyPr anchor="ctr"/>
          <a:lstStyle/>
          <a:p>
            <a:pPr>
              <a:lnSpc>
                <a:spcPct val="150000"/>
              </a:lnSpc>
            </a:pPr>
            <a:endParaRPr lang="en-US" sz="1200" b="1" dirty="0"/>
          </a:p>
          <a:p>
            <a:pPr>
              <a:lnSpc>
                <a:spcPct val="150000"/>
              </a:lnSpc>
            </a:pPr>
            <a:r>
              <a:rPr lang="en-US" sz="1200" b="1" dirty="0">
                <a:solidFill>
                  <a:srgbClr val="FFC000"/>
                </a:solidFill>
                <a:latin typeface="Arial"/>
                <a:cs typeface="Arial"/>
              </a:rPr>
              <a:t>■</a:t>
            </a:r>
            <a:r>
              <a:rPr lang="en-US" sz="1200" b="1" dirty="0">
                <a:latin typeface="Arial"/>
                <a:cs typeface="Arial"/>
              </a:rPr>
              <a:t> Coordinator</a:t>
            </a:r>
            <a:r>
              <a:rPr lang="en-US" sz="1200" b="1" dirty="0"/>
              <a:t>: Prof. </a:t>
            </a:r>
            <a:r>
              <a:rPr lang="en-US" sz="1200" b="1" dirty="0" err="1"/>
              <a:t>Coordenador</a:t>
            </a:r>
            <a:r>
              <a:rPr lang="en-US" sz="1200" b="1" dirty="0"/>
              <a:t> Jorge Ribeiro</a:t>
            </a:r>
            <a:endParaRPr lang="en-US" sz="1100" dirty="0">
              <a:highlight>
                <a:srgbClr val="FFFF00"/>
              </a:highlight>
            </a:endParaRPr>
          </a:p>
          <a:p>
            <a:pPr>
              <a:lnSpc>
                <a:spcPct val="150000"/>
              </a:lnSpc>
            </a:pPr>
            <a:endParaRPr lang="en-US" sz="1100" dirty="0">
              <a:solidFill>
                <a:schemeClr val="tx2"/>
              </a:solidFill>
            </a:endParaRPr>
          </a:p>
          <a:p>
            <a:pPr>
              <a:lnSpc>
                <a:spcPct val="150000"/>
              </a:lnSpc>
            </a:pPr>
            <a:r>
              <a:rPr lang="en-US" sz="1100" dirty="0">
                <a:solidFill>
                  <a:schemeClr val="tx2"/>
                </a:solidFill>
              </a:rPr>
              <a:t>Instituto </a:t>
            </a:r>
            <a:r>
              <a:rPr lang="en-US" sz="1100" dirty="0" err="1">
                <a:solidFill>
                  <a:schemeClr val="tx2"/>
                </a:solidFill>
              </a:rPr>
              <a:t>Politécnico</a:t>
            </a:r>
            <a:r>
              <a:rPr lang="en-US" sz="1100" dirty="0">
                <a:solidFill>
                  <a:schemeClr val="tx2"/>
                </a:solidFill>
              </a:rPr>
              <a:t> de Viana do Castelo</a:t>
            </a:r>
            <a:endParaRPr lang="en-US" sz="1100" dirty="0"/>
          </a:p>
          <a:p>
            <a:pPr>
              <a:lnSpc>
                <a:spcPct val="150000"/>
              </a:lnSpc>
            </a:pPr>
            <a:r>
              <a:rPr lang="en-US" sz="1100" dirty="0">
                <a:solidFill>
                  <a:schemeClr val="tx2"/>
                </a:solidFill>
              </a:rPr>
              <a:t>Escola Superior de </a:t>
            </a:r>
            <a:r>
              <a:rPr lang="en-US" sz="1100" dirty="0" err="1">
                <a:solidFill>
                  <a:schemeClr val="tx2"/>
                </a:solidFill>
              </a:rPr>
              <a:t>Tecnologia</a:t>
            </a:r>
            <a:r>
              <a:rPr lang="en-US" sz="1100" dirty="0">
                <a:solidFill>
                  <a:schemeClr val="tx2"/>
                </a:solidFill>
              </a:rPr>
              <a:t> e </a:t>
            </a:r>
            <a:r>
              <a:rPr lang="en-US" sz="1100" dirty="0" err="1">
                <a:solidFill>
                  <a:schemeClr val="tx2"/>
                </a:solidFill>
              </a:rPr>
              <a:t>Gestão</a:t>
            </a:r>
            <a:r>
              <a:rPr lang="en-US" sz="1100" dirty="0">
                <a:solidFill>
                  <a:schemeClr val="tx2"/>
                </a:solidFill>
              </a:rPr>
              <a:t> </a:t>
            </a:r>
          </a:p>
          <a:p>
            <a:pPr>
              <a:lnSpc>
                <a:spcPct val="150000"/>
              </a:lnSpc>
            </a:pPr>
            <a:r>
              <a:rPr lang="en-US" sz="1100" dirty="0">
                <a:solidFill>
                  <a:schemeClr val="tx2"/>
                </a:solidFill>
              </a:rPr>
              <a:t>www.ipvc.pt</a:t>
            </a:r>
          </a:p>
          <a:p>
            <a:pPr>
              <a:lnSpc>
                <a:spcPct val="150000"/>
              </a:lnSpc>
            </a:pPr>
            <a:br>
              <a:rPr lang="en-US" sz="1200" dirty="0"/>
            </a:br>
            <a:endParaRPr lang="en-US" sz="1200" dirty="0"/>
          </a:p>
        </p:txBody>
      </p:sp>
      <p:sp>
        <p:nvSpPr>
          <p:cNvPr id="6" name="Line 9"/>
          <p:cNvSpPr>
            <a:spLocks noChangeShapeType="1"/>
          </p:cNvSpPr>
          <p:nvPr/>
        </p:nvSpPr>
        <p:spPr bwMode="auto">
          <a:xfrm>
            <a:off x="-6350" y="6173788"/>
            <a:ext cx="9150350" cy="0"/>
          </a:xfrm>
          <a:prstGeom prst="line">
            <a:avLst/>
          </a:prstGeom>
          <a:noFill/>
          <a:ln w="9525">
            <a:solidFill>
              <a:srgbClr val="FF9900"/>
            </a:solidFill>
            <a:round/>
            <a:headEnd/>
            <a:tailEnd/>
          </a:ln>
        </p:spPr>
        <p:txBody>
          <a:bodyPr/>
          <a:lstStyle/>
          <a:p>
            <a:endParaRPr lang="en-US"/>
          </a:p>
        </p:txBody>
      </p:sp>
      <p:pic>
        <p:nvPicPr>
          <p:cNvPr id="9" name="Picture 41" descr="logotipo - ipvc"/>
          <p:cNvPicPr>
            <a:picLocks noChangeAspect="1" noChangeArrowheads="1"/>
          </p:cNvPicPr>
          <p:nvPr/>
        </p:nvPicPr>
        <p:blipFill>
          <a:blip r:embed="rId2" cstate="print"/>
          <a:srcRect/>
          <a:stretch>
            <a:fillRect/>
          </a:stretch>
        </p:blipFill>
        <p:spPr bwMode="auto">
          <a:xfrm>
            <a:off x="304800" y="228600"/>
            <a:ext cx="1066800" cy="1194816"/>
          </a:xfrm>
          <a:prstGeom prst="rect">
            <a:avLst/>
          </a:prstGeom>
          <a:noFill/>
          <a:ln w="9525">
            <a:noFill/>
            <a:miter lim="800000"/>
            <a:headEnd/>
            <a:tailEnd/>
          </a:ln>
        </p:spPr>
      </p:pic>
      <p:sp>
        <p:nvSpPr>
          <p:cNvPr id="10" name="Rectângulo 9"/>
          <p:cNvSpPr/>
          <p:nvPr/>
        </p:nvSpPr>
        <p:spPr>
          <a:xfrm>
            <a:off x="1295400" y="446869"/>
            <a:ext cx="7848600" cy="369332"/>
          </a:xfrm>
          <a:prstGeom prst="rect">
            <a:avLst/>
          </a:prstGeom>
        </p:spPr>
        <p:txBody>
          <a:bodyPr wrap="square">
            <a:spAutoFit/>
          </a:bodyPr>
          <a:lstStyle/>
          <a:p>
            <a:pPr algn="ctr"/>
            <a:r>
              <a:rPr lang="en-US" b="1" cap="all" dirty="0"/>
              <a:t>Graduation IN Informatics engineering</a:t>
            </a:r>
            <a:endParaRPr lang="en-US" dirty="0"/>
          </a:p>
        </p:txBody>
      </p:sp>
      <p:sp>
        <p:nvSpPr>
          <p:cNvPr id="12" name="Text Box 11"/>
          <p:cNvSpPr txBox="1">
            <a:spLocks noChangeArrowheads="1"/>
          </p:cNvSpPr>
          <p:nvPr/>
        </p:nvSpPr>
        <p:spPr bwMode="auto">
          <a:xfrm>
            <a:off x="1066800" y="3048000"/>
            <a:ext cx="4191000" cy="1631216"/>
          </a:xfrm>
          <a:prstGeom prst="rect">
            <a:avLst/>
          </a:prstGeom>
          <a:noFill/>
          <a:ln w="9525">
            <a:noFill/>
            <a:miter lim="800000"/>
            <a:headEnd/>
            <a:tailEnd/>
          </a:ln>
        </p:spPr>
        <p:txBody>
          <a:bodyPr wrap="square">
            <a:spAutoFit/>
          </a:bodyPr>
          <a:lstStyle/>
          <a:p>
            <a:pPr algn="just"/>
            <a:endParaRPr lang="en-US" sz="2000" b="1" dirty="0">
              <a:solidFill>
                <a:schemeClr val="tx2"/>
              </a:solidFill>
            </a:endParaRPr>
          </a:p>
          <a:p>
            <a:pPr algn="just"/>
            <a:r>
              <a:rPr lang="en-US" sz="2000" b="1" dirty="0">
                <a:solidFill>
                  <a:srgbClr val="FFC000"/>
                </a:solidFill>
                <a:cs typeface="Arial"/>
              </a:rPr>
              <a:t>■ </a:t>
            </a:r>
            <a:r>
              <a:rPr lang="en-US" sz="2000" b="1" dirty="0">
                <a:solidFill>
                  <a:schemeClr val="tx2"/>
                </a:solidFill>
                <a:cs typeface="Arial"/>
              </a:rPr>
              <a:t>Course Unit</a:t>
            </a:r>
            <a:r>
              <a:rPr lang="en-US" sz="2000" b="1" dirty="0">
                <a:solidFill>
                  <a:schemeClr val="tx2"/>
                </a:solidFill>
              </a:rPr>
              <a:t>: System Integration </a:t>
            </a:r>
          </a:p>
          <a:p>
            <a:pPr algn="just"/>
            <a:r>
              <a:rPr lang="en-US" sz="2000" b="1" dirty="0">
                <a:solidFill>
                  <a:schemeClr val="tx2"/>
                </a:solidFill>
              </a:rPr>
              <a:t>                                                                               </a:t>
            </a:r>
            <a:endParaRPr lang="en-US" sz="2000" b="1" i="1" dirty="0">
              <a:solidFill>
                <a:schemeClr val="tx2"/>
              </a:solidFill>
            </a:endParaRPr>
          </a:p>
          <a:p>
            <a:pPr algn="just"/>
            <a:endParaRPr lang="en-US" sz="2000" i="1" dirty="0"/>
          </a:p>
          <a:p>
            <a:pPr algn="just"/>
            <a:endParaRPr lang="en-US" sz="2000" b="1" dirty="0">
              <a:solidFill>
                <a:srgbClr val="C00000"/>
              </a:solidFill>
            </a:endParaRPr>
          </a:p>
        </p:txBody>
      </p:sp>
      <p:sp>
        <p:nvSpPr>
          <p:cNvPr id="14" name="Text Box 11"/>
          <p:cNvSpPr txBox="1">
            <a:spLocks noChangeArrowheads="1"/>
          </p:cNvSpPr>
          <p:nvPr/>
        </p:nvSpPr>
        <p:spPr bwMode="auto">
          <a:xfrm>
            <a:off x="4701540" y="2100659"/>
            <a:ext cx="4537075" cy="400110"/>
          </a:xfrm>
          <a:prstGeom prst="rect">
            <a:avLst/>
          </a:prstGeom>
          <a:noFill/>
          <a:ln w="9525">
            <a:noFill/>
            <a:miter lim="800000"/>
            <a:headEnd/>
            <a:tailEnd/>
          </a:ln>
        </p:spPr>
        <p:txBody>
          <a:bodyPr wrap="square">
            <a:spAutoFit/>
          </a:bodyPr>
          <a:lstStyle/>
          <a:p>
            <a:pPr>
              <a:spcBef>
                <a:spcPct val="50000"/>
              </a:spcBef>
              <a:defRPr/>
            </a:pPr>
            <a:r>
              <a:rPr lang="en-US" sz="2000" b="1" dirty="0" err="1">
                <a:solidFill>
                  <a:srgbClr val="FF3300"/>
                </a:solidFill>
                <a:effectLst>
                  <a:outerShdw blurRad="38100" dist="38100" dir="2700000" algn="tl">
                    <a:srgbClr val="C0C0C0"/>
                  </a:outerShdw>
                </a:effectLst>
              </a:rPr>
              <a:t>WebSIG</a:t>
            </a:r>
            <a:r>
              <a:rPr lang="en-US" sz="2000" b="1" dirty="0">
                <a:solidFill>
                  <a:srgbClr val="FF3300"/>
                </a:solidFill>
                <a:effectLst>
                  <a:outerShdw blurRad="38100" dist="38100" dir="2700000" algn="tl">
                    <a:srgbClr val="C0C0C0"/>
                  </a:outerShdw>
                </a:effectLst>
              </a:rPr>
              <a:t> viewer for geographic data</a:t>
            </a:r>
          </a:p>
        </p:txBody>
      </p:sp>
      <p:sp>
        <p:nvSpPr>
          <p:cNvPr id="11" name="Text Box 11"/>
          <p:cNvSpPr txBox="1">
            <a:spLocks noChangeArrowheads="1"/>
          </p:cNvSpPr>
          <p:nvPr/>
        </p:nvSpPr>
        <p:spPr bwMode="auto">
          <a:xfrm>
            <a:off x="914400" y="4038600"/>
            <a:ext cx="4191000" cy="2277547"/>
          </a:xfrm>
          <a:prstGeom prst="rect">
            <a:avLst/>
          </a:prstGeom>
          <a:noFill/>
          <a:ln w="9525">
            <a:noFill/>
            <a:miter lim="800000"/>
            <a:headEnd/>
            <a:tailEnd/>
          </a:ln>
        </p:spPr>
        <p:txBody>
          <a:bodyPr wrap="square">
            <a:spAutoFit/>
          </a:bodyPr>
          <a:lstStyle/>
          <a:p>
            <a:pPr>
              <a:lnSpc>
                <a:spcPct val="170000"/>
              </a:lnSpc>
            </a:pPr>
            <a:r>
              <a:rPr lang="en-US" sz="2000" b="1" dirty="0"/>
              <a:t>António Marques - 21674</a:t>
            </a:r>
          </a:p>
          <a:p>
            <a:pPr>
              <a:lnSpc>
                <a:spcPct val="170000"/>
              </a:lnSpc>
            </a:pPr>
            <a:r>
              <a:rPr lang="en-US" sz="2000" b="1" dirty="0"/>
              <a:t>Nelson </a:t>
            </a:r>
            <a:r>
              <a:rPr lang="en-US" sz="2000" b="1" dirty="0" err="1"/>
              <a:t>Campinho</a:t>
            </a:r>
            <a:r>
              <a:rPr lang="en-US" sz="2000" b="1" dirty="0"/>
              <a:t> - 21751</a:t>
            </a:r>
          </a:p>
          <a:p>
            <a:pPr>
              <a:lnSpc>
                <a:spcPct val="170000"/>
              </a:lnSpc>
            </a:pPr>
            <a:r>
              <a:rPr lang="en-US" sz="2000" b="1" dirty="0"/>
              <a:t> </a:t>
            </a:r>
          </a:p>
          <a:p>
            <a:pPr algn="just"/>
            <a:endParaRPr lang="en-US" sz="2000" i="1" dirty="0"/>
          </a:p>
          <a:p>
            <a:pPr algn="just"/>
            <a:endParaRPr lang="en-US" sz="2000" b="1" dirty="0">
              <a:solidFill>
                <a:srgbClr val="C00000"/>
              </a:solidFill>
            </a:endParaRPr>
          </a:p>
        </p:txBody>
      </p:sp>
      <p:sp>
        <p:nvSpPr>
          <p:cNvPr id="15" name="Rectângulo 14"/>
          <p:cNvSpPr/>
          <p:nvPr/>
        </p:nvSpPr>
        <p:spPr>
          <a:xfrm>
            <a:off x="1828800" y="5486400"/>
            <a:ext cx="1936812" cy="307777"/>
          </a:xfrm>
          <a:prstGeom prst="rect">
            <a:avLst/>
          </a:prstGeom>
        </p:spPr>
        <p:txBody>
          <a:bodyPr wrap="none">
            <a:spAutoFit/>
          </a:bodyPr>
          <a:lstStyle/>
          <a:p>
            <a:r>
              <a:rPr lang="en-US" sz="1400" b="1" dirty="0">
                <a:solidFill>
                  <a:schemeClr val="tx2"/>
                </a:solidFill>
              </a:rPr>
              <a:t>School Year: 2020/2021</a:t>
            </a:r>
            <a:endParaRPr lang="en-US" sz="1400" dirty="0"/>
          </a:p>
        </p:txBody>
      </p:sp>
      <p:pic>
        <p:nvPicPr>
          <p:cNvPr id="2" name="Imagem 1">
            <a:extLst>
              <a:ext uri="{FF2B5EF4-FFF2-40B4-BE49-F238E27FC236}">
                <a16:creationId xmlns:a16="http://schemas.microsoft.com/office/drawing/2014/main" id="{C7B43D2C-A853-45F1-9156-CCF3DD52E42A}"/>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1000" y="1367936"/>
            <a:ext cx="2286001" cy="527314"/>
          </a:xfrm>
          <a:prstGeom prst="rect">
            <a:avLst/>
          </a:prstGeom>
          <a:noFill/>
          <a:ln>
            <a:noFill/>
          </a:ln>
        </p:spPr>
      </p:pic>
      <p:pic>
        <p:nvPicPr>
          <p:cNvPr id="3" name="Picture 26">
            <a:extLst>
              <a:ext uri="{FF2B5EF4-FFF2-40B4-BE49-F238E27FC236}">
                <a16:creationId xmlns:a16="http://schemas.microsoft.com/office/drawing/2014/main" id="{3A34B230-80AC-4BBC-82EA-DE80C7A688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587" y="851204"/>
            <a:ext cx="1476375" cy="33337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07DEEBE1-04B3-44E3-A67F-29F44A079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982200" cy="6858000"/>
          </a:xfrm>
          <a:prstGeom prst="rect">
            <a:avLst/>
          </a:prstGeom>
        </p:spPr>
      </p:pic>
      <p:pic>
        <p:nvPicPr>
          <p:cNvPr id="16" name="Imagem 15">
            <a:extLst>
              <a:ext uri="{FF2B5EF4-FFF2-40B4-BE49-F238E27FC236}">
                <a16:creationId xmlns:a16="http://schemas.microsoft.com/office/drawing/2014/main" id="{102B691E-4D2E-406F-8F35-2DE0A4CAE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7" name="Título 1">
            <a:extLst>
              <a:ext uri="{FF2B5EF4-FFF2-40B4-BE49-F238E27FC236}">
                <a16:creationId xmlns:a16="http://schemas.microsoft.com/office/drawing/2014/main" id="{D64ADF97-0EEF-470E-A25B-C3E0EA48121D}"/>
              </a:ext>
            </a:extLst>
          </p:cNvPr>
          <p:cNvSpPr>
            <a:spLocks noGrp="1"/>
          </p:cNvSpPr>
          <p:nvPr>
            <p:ph type="ctrTitle"/>
          </p:nvPr>
        </p:nvSpPr>
        <p:spPr>
          <a:xfrm>
            <a:off x="2362200" y="3123308"/>
            <a:ext cx="5486400" cy="552329"/>
          </a:xfrm>
        </p:spPr>
        <p:txBody>
          <a:bodyPr>
            <a:normAutofit fontScale="90000"/>
          </a:bodyPr>
          <a:lstStyle/>
          <a:p>
            <a:r>
              <a:rPr lang="en-US" sz="2500" b="1" dirty="0" err="1">
                <a:solidFill>
                  <a:schemeClr val="bg1"/>
                </a:solidFill>
                <a:latin typeface="Arial" charset="0"/>
                <a:ea typeface="Arial" charset="0"/>
                <a:cs typeface="Arial" charset="0"/>
              </a:rPr>
              <a:t>WebSIG</a:t>
            </a:r>
            <a:r>
              <a:rPr lang="en-US" sz="2500" b="1" dirty="0">
                <a:solidFill>
                  <a:schemeClr val="bg1"/>
                </a:solidFill>
                <a:latin typeface="Arial" charset="0"/>
                <a:ea typeface="Arial" charset="0"/>
                <a:cs typeface="Arial" charset="0"/>
              </a:rPr>
              <a:t> Viewer For Geographic Data</a:t>
            </a:r>
          </a:p>
        </p:txBody>
      </p:sp>
      <p:sp>
        <p:nvSpPr>
          <p:cNvPr id="20" name="Subtítulo 2">
            <a:extLst>
              <a:ext uri="{FF2B5EF4-FFF2-40B4-BE49-F238E27FC236}">
                <a16:creationId xmlns:a16="http://schemas.microsoft.com/office/drawing/2014/main" id="{643FB75B-BC9B-41C4-80CA-1E6523DC299C}"/>
              </a:ext>
            </a:extLst>
          </p:cNvPr>
          <p:cNvSpPr txBox="1">
            <a:spLocks/>
          </p:cNvSpPr>
          <p:nvPr/>
        </p:nvSpPr>
        <p:spPr>
          <a:xfrm>
            <a:off x="892549" y="5635667"/>
            <a:ext cx="3486150" cy="736461"/>
          </a:xfrm>
          <a:prstGeom prst="rect">
            <a:avLst/>
          </a:prstGeom>
        </p:spPr>
        <p:txBody>
          <a:bodyPr vert="horz" lIns="68580" tIns="34290" rIns="68580" bIns="3429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4000" b="1" dirty="0">
                <a:solidFill>
                  <a:schemeClr val="bg1"/>
                </a:solidFill>
              </a:rPr>
              <a:t>21674 – António José Ribeiro Marques </a:t>
            </a:r>
          </a:p>
          <a:p>
            <a:pPr algn="l">
              <a:lnSpc>
                <a:spcPct val="120000"/>
              </a:lnSpc>
            </a:pPr>
            <a:r>
              <a:rPr lang="en-US" sz="4000" b="1" dirty="0">
                <a:solidFill>
                  <a:schemeClr val="bg1"/>
                </a:solidFill>
              </a:rPr>
              <a:t>21751 – Nelson Filipe </a:t>
            </a:r>
            <a:r>
              <a:rPr lang="en-US" sz="4000" b="1" dirty="0" err="1">
                <a:solidFill>
                  <a:schemeClr val="bg1"/>
                </a:solidFill>
              </a:rPr>
              <a:t>Faria</a:t>
            </a:r>
            <a:r>
              <a:rPr lang="en-US" sz="4000" b="1" dirty="0">
                <a:solidFill>
                  <a:schemeClr val="bg1"/>
                </a:solidFill>
              </a:rPr>
              <a:t> Campinho</a:t>
            </a:r>
          </a:p>
          <a:p>
            <a:pPr algn="l">
              <a:lnSpc>
                <a:spcPct val="170000"/>
              </a:lnSpc>
            </a:pPr>
            <a:r>
              <a:rPr lang="en-US" sz="4000" b="1" dirty="0"/>
              <a: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21" name="Subtítulo 2">
            <a:extLst>
              <a:ext uri="{FF2B5EF4-FFF2-40B4-BE49-F238E27FC236}">
                <a16:creationId xmlns:a16="http://schemas.microsoft.com/office/drawing/2014/main" id="{915A2FBF-EA7E-4F82-9890-B34E3E51874E}"/>
              </a:ext>
            </a:extLst>
          </p:cNvPr>
          <p:cNvSpPr txBox="1">
            <a:spLocks/>
          </p:cNvSpPr>
          <p:nvPr/>
        </p:nvSpPr>
        <p:spPr>
          <a:xfrm>
            <a:off x="4953495" y="5615784"/>
            <a:ext cx="3486150"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err="1">
                <a:solidFill>
                  <a:schemeClr val="bg1"/>
                </a:solidFill>
                <a:latin typeface="Arial" charset="0"/>
                <a:ea typeface="Arial" charset="0"/>
                <a:cs typeface="Arial" charset="0"/>
              </a:rPr>
              <a:t>Orientation</a:t>
            </a:r>
            <a:endParaRPr lang="pt-PT" sz="1050" dirty="0">
              <a:solidFill>
                <a:schemeClr val="bg1"/>
              </a:solidFill>
              <a:latin typeface="Arial" charset="0"/>
              <a:ea typeface="Arial" charset="0"/>
              <a:cs typeface="Arial" charset="0"/>
            </a:endParaRPr>
          </a:p>
          <a:p>
            <a:pPr algn="l"/>
            <a:r>
              <a:rPr lang="en-US" sz="1050" b="1" dirty="0">
                <a:solidFill>
                  <a:schemeClr val="bg1"/>
                </a:solidFill>
                <a:latin typeface="Arial"/>
                <a:cs typeface="Arial"/>
              </a:rPr>
              <a:t>Coordinator</a:t>
            </a:r>
            <a:r>
              <a:rPr lang="en-US" sz="1050" b="1" dirty="0">
                <a:solidFill>
                  <a:schemeClr val="bg1"/>
                </a:solidFill>
              </a:rPr>
              <a:t>: Prof. </a:t>
            </a:r>
            <a:r>
              <a:rPr lang="en-US" sz="1050" b="1" dirty="0" err="1">
                <a:solidFill>
                  <a:schemeClr val="bg1"/>
                </a:solidFill>
              </a:rPr>
              <a:t>Coordenador</a:t>
            </a:r>
            <a:r>
              <a:rPr lang="en-US" sz="1050" b="1" dirty="0">
                <a:solidFill>
                  <a:schemeClr val="bg1"/>
                </a:solidFill>
              </a:rPr>
              <a:t> Jorge Ribeiro</a:t>
            </a:r>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19" name="Subtítulo 2">
            <a:extLst>
              <a:ext uri="{FF2B5EF4-FFF2-40B4-BE49-F238E27FC236}">
                <a16:creationId xmlns:a16="http://schemas.microsoft.com/office/drawing/2014/main" id="{2D60AA11-51D5-456B-AA77-92F5C5DDDC94}"/>
              </a:ext>
            </a:extLst>
          </p:cNvPr>
          <p:cNvSpPr txBox="1">
            <a:spLocks/>
          </p:cNvSpPr>
          <p:nvPr/>
        </p:nvSpPr>
        <p:spPr>
          <a:xfrm>
            <a:off x="762000" y="6394330"/>
            <a:ext cx="8382000" cy="276444"/>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err="1">
                <a:solidFill>
                  <a:schemeClr val="bg1"/>
                </a:solidFill>
                <a:latin typeface="Arial" charset="0"/>
                <a:ea typeface="Arial" charset="0"/>
                <a:cs typeface="Arial" charset="0"/>
              </a:rPr>
              <a:t>Graduation</a:t>
            </a:r>
            <a:r>
              <a:rPr lang="pt-PT" sz="1100" b="1" u="sng" dirty="0">
                <a:solidFill>
                  <a:schemeClr val="bg1"/>
                </a:solidFill>
                <a:latin typeface="Arial" charset="0"/>
                <a:ea typeface="Arial" charset="0"/>
                <a:cs typeface="Arial" charset="0"/>
              </a:rPr>
              <a:t> in </a:t>
            </a:r>
            <a:r>
              <a:rPr lang="pt-PT" sz="1100" b="1" u="sng" dirty="0" err="1">
                <a:solidFill>
                  <a:schemeClr val="bg1"/>
                </a:solidFill>
                <a:latin typeface="Arial" charset="0"/>
                <a:ea typeface="Arial" charset="0"/>
                <a:cs typeface="Arial" charset="0"/>
              </a:rPr>
              <a:t>Informatics</a:t>
            </a:r>
            <a:r>
              <a:rPr lang="pt-PT" sz="1100" b="1" u="sng" dirty="0">
                <a:solidFill>
                  <a:schemeClr val="bg1"/>
                </a:solidFill>
                <a:latin typeface="Arial" charset="0"/>
                <a:ea typeface="Arial" charset="0"/>
                <a:cs typeface="Arial" charset="0"/>
              </a:rPr>
              <a:t> </a:t>
            </a:r>
            <a:r>
              <a:rPr lang="en-GB" sz="1100" b="1" u="sng" dirty="0">
                <a:solidFill>
                  <a:schemeClr val="bg1"/>
                </a:solidFill>
                <a:latin typeface="Arial" charset="0"/>
                <a:ea typeface="Arial" charset="0"/>
                <a:cs typeface="Arial" charset="0"/>
              </a:rPr>
              <a:t>Engineering</a:t>
            </a:r>
            <a:r>
              <a:rPr lang="pt-PT" sz="1100" b="1" u="sng" dirty="0">
                <a:solidFill>
                  <a:schemeClr val="bg1"/>
                </a:solidFill>
                <a:latin typeface="Arial" charset="0"/>
                <a:ea typeface="Arial" charset="0"/>
                <a:cs typeface="Arial" charset="0"/>
              </a:rPr>
              <a:t> </a:t>
            </a:r>
            <a:r>
              <a:rPr lang="pt-PT" sz="1100" dirty="0">
                <a:solidFill>
                  <a:schemeClr val="bg1"/>
                </a:solidFill>
                <a:latin typeface="Arial" charset="0"/>
                <a:ea typeface="Arial" charset="0"/>
                <a:cs typeface="Arial" charset="0"/>
              </a:rPr>
              <a:t>| Escola Superior de Tecnologia e Gestão| </a:t>
            </a:r>
            <a:r>
              <a:rPr lang="pt-PT" sz="1100" dirty="0" err="1">
                <a:solidFill>
                  <a:schemeClr val="bg1"/>
                </a:solidFill>
                <a:latin typeface="Arial" charset="0"/>
                <a:ea typeface="Arial" charset="0"/>
                <a:cs typeface="Arial" charset="0"/>
              </a:rPr>
              <a:t>Course</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Unit</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System</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Integration</a:t>
            </a:r>
            <a:r>
              <a:rPr lang="pt-PT" sz="1100" dirty="0">
                <a:solidFill>
                  <a:schemeClr val="bg1"/>
                </a:solidFill>
                <a:latin typeface="Arial" charset="0"/>
                <a:ea typeface="Arial" charset="0"/>
                <a:cs typeface="Arial" charset="0"/>
              </a:rPr>
              <a:t> | </a:t>
            </a:r>
            <a:r>
              <a:rPr lang="pt-PT" sz="1100" dirty="0" err="1">
                <a:solidFill>
                  <a:schemeClr val="bg1"/>
                </a:solidFill>
                <a:latin typeface="Arial" charset="0"/>
                <a:ea typeface="Arial" charset="0"/>
                <a:cs typeface="Arial" charset="0"/>
              </a:rPr>
              <a:t>School</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Year</a:t>
            </a:r>
            <a:r>
              <a:rPr lang="pt-PT" sz="1100" dirty="0">
                <a:solidFill>
                  <a:schemeClr val="bg1"/>
                </a:solidFill>
                <a:latin typeface="Arial" charset="0"/>
                <a:ea typeface="Arial" charset="0"/>
                <a:cs typeface="Arial" charset="0"/>
              </a:rPr>
              <a:t>: 2020/2021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10</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9" name="Text Box 13">
            <a:extLst>
              <a:ext uri="{FF2B5EF4-FFF2-40B4-BE49-F238E27FC236}">
                <a16:creationId xmlns:a16="http://schemas.microsoft.com/office/drawing/2014/main" id="{37D44351-18D8-4A2F-939B-A70A2417711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 </a:t>
            </a:r>
            <a:r>
              <a:rPr lang="pt-PT" sz="2000" b="1" dirty="0">
                <a:effectLst>
                  <a:outerShdw blurRad="38100" dist="38100" dir="2700000" algn="tl">
                    <a:srgbClr val="C0C0C0"/>
                  </a:outerShdw>
                </a:effectLst>
                <a:latin typeface="Arial" charset="0"/>
              </a:rPr>
              <a:t>PostgreSQL installation</a:t>
            </a:r>
          </a:p>
        </p:txBody>
      </p:sp>
      <p:pic>
        <p:nvPicPr>
          <p:cNvPr id="20" name="Imagem 19">
            <a:extLst>
              <a:ext uri="{FF2B5EF4-FFF2-40B4-BE49-F238E27FC236}">
                <a16:creationId xmlns:a16="http://schemas.microsoft.com/office/drawing/2014/main" id="{ABF5130A-32E9-4386-A832-7DF0DDBE13F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122403" y="1455182"/>
            <a:ext cx="4899193" cy="3663082"/>
          </a:xfrm>
          <a:prstGeom prst="rect">
            <a:avLst/>
          </a:prstGeom>
          <a:noFill/>
          <a:ln>
            <a:noFill/>
          </a:ln>
        </p:spPr>
      </p:pic>
    </p:spTree>
    <p:extLst>
      <p:ext uri="{BB962C8B-B14F-4D97-AF65-F5344CB8AC3E}">
        <p14:creationId xmlns:p14="http://schemas.microsoft.com/office/powerpoint/2010/main" val="31053437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11</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9" name="Text Box 13">
            <a:extLst>
              <a:ext uri="{FF2B5EF4-FFF2-40B4-BE49-F238E27FC236}">
                <a16:creationId xmlns:a16="http://schemas.microsoft.com/office/drawing/2014/main" id="{37D44351-18D8-4A2F-939B-A70A2417711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 </a:t>
            </a:r>
            <a:r>
              <a:rPr lang="pt-PT" sz="2000" b="1" dirty="0">
                <a:effectLst>
                  <a:outerShdw blurRad="38100" dist="38100" dir="2700000" algn="tl">
                    <a:srgbClr val="C0C0C0"/>
                  </a:outerShdw>
                </a:effectLst>
                <a:latin typeface="Arial" charset="0"/>
              </a:rPr>
              <a:t>PostgreSQL installation</a:t>
            </a:r>
          </a:p>
        </p:txBody>
      </p:sp>
      <p:pic>
        <p:nvPicPr>
          <p:cNvPr id="17" name="Imagem 16">
            <a:extLst>
              <a:ext uri="{FF2B5EF4-FFF2-40B4-BE49-F238E27FC236}">
                <a16:creationId xmlns:a16="http://schemas.microsoft.com/office/drawing/2014/main" id="{4E767182-372A-489D-84D3-6730EE40D663}"/>
              </a:ext>
            </a:extLst>
          </p:cNvPr>
          <p:cNvPicPr/>
          <p:nvPr/>
        </p:nvPicPr>
        <p:blipFill rotWithShape="1">
          <a:blip r:embed="rId6" cstate="print">
            <a:extLst>
              <a:ext uri="{28A0092B-C50C-407E-A947-70E740481C1C}">
                <a14:useLocalDpi xmlns:a14="http://schemas.microsoft.com/office/drawing/2010/main" val="0"/>
              </a:ext>
            </a:extLst>
          </a:blip>
          <a:srcRect l="-1" r="32954" b="11964"/>
          <a:stretch/>
        </p:blipFill>
        <p:spPr bwMode="auto">
          <a:xfrm>
            <a:off x="762000" y="1295402"/>
            <a:ext cx="4195763" cy="2347872"/>
          </a:xfrm>
          <a:prstGeom prst="rect">
            <a:avLst/>
          </a:prstGeom>
          <a:noFill/>
          <a:ln>
            <a:noFill/>
          </a:ln>
        </p:spPr>
      </p:pic>
      <p:pic>
        <p:nvPicPr>
          <p:cNvPr id="18" name="Imagem 17">
            <a:extLst>
              <a:ext uri="{FF2B5EF4-FFF2-40B4-BE49-F238E27FC236}">
                <a16:creationId xmlns:a16="http://schemas.microsoft.com/office/drawing/2014/main" id="{273B8E3B-7813-46A7-9BF9-98D45579B901}"/>
              </a:ext>
            </a:extLst>
          </p:cNvPr>
          <p:cNvPicPr/>
          <p:nvPr/>
        </p:nvPicPr>
        <p:blipFill rotWithShape="1">
          <a:blip r:embed="rId7" cstate="print">
            <a:extLst>
              <a:ext uri="{28A0092B-C50C-407E-A947-70E740481C1C}">
                <a14:useLocalDpi xmlns:a14="http://schemas.microsoft.com/office/drawing/2010/main" val="0"/>
              </a:ext>
            </a:extLst>
          </a:blip>
          <a:srcRect r="28551"/>
          <a:stretch/>
        </p:blipFill>
        <p:spPr bwMode="auto">
          <a:xfrm>
            <a:off x="486556" y="3820777"/>
            <a:ext cx="4471207" cy="2280711"/>
          </a:xfrm>
          <a:prstGeom prst="rect">
            <a:avLst/>
          </a:prstGeom>
          <a:noFill/>
          <a:ln>
            <a:noFill/>
          </a:ln>
        </p:spPr>
      </p:pic>
      <p:cxnSp>
        <p:nvCxnSpPr>
          <p:cNvPr id="3" name="Conector de Seta Reta 2">
            <a:extLst>
              <a:ext uri="{FF2B5EF4-FFF2-40B4-BE49-F238E27FC236}">
                <a16:creationId xmlns:a16="http://schemas.microsoft.com/office/drawing/2014/main" id="{7EC0AFA3-E35A-45BE-BDD9-F42578670D2E}"/>
              </a:ext>
            </a:extLst>
          </p:cNvPr>
          <p:cNvCxnSpPr>
            <a:stCxn id="17" idx="3"/>
          </p:cNvCxnSpPr>
          <p:nvPr/>
        </p:nvCxnSpPr>
        <p:spPr>
          <a:xfrm flipV="1">
            <a:off x="4957763" y="2438400"/>
            <a:ext cx="985837" cy="309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AE74672-4FAF-4B6C-A43A-206FA5BCE5B5}"/>
              </a:ext>
            </a:extLst>
          </p:cNvPr>
          <p:cNvSpPr txBox="1"/>
          <p:nvPr/>
        </p:nvSpPr>
        <p:spPr>
          <a:xfrm>
            <a:off x="5943600" y="2178049"/>
            <a:ext cx="2344738" cy="646331"/>
          </a:xfrm>
          <a:prstGeom prst="rect">
            <a:avLst/>
          </a:prstGeom>
          <a:noFill/>
        </p:spPr>
        <p:txBody>
          <a:bodyPr wrap="square" rtlCol="0">
            <a:spAutoFit/>
          </a:bodyPr>
          <a:lstStyle/>
          <a:p>
            <a:r>
              <a:rPr lang="pt-PT" dirty="0"/>
              <a:t>Activating installed PostGIS</a:t>
            </a:r>
          </a:p>
        </p:txBody>
      </p:sp>
      <p:cxnSp>
        <p:nvCxnSpPr>
          <p:cNvPr id="12" name="Conector de Seta Reta 11">
            <a:extLst>
              <a:ext uri="{FF2B5EF4-FFF2-40B4-BE49-F238E27FC236}">
                <a16:creationId xmlns:a16="http://schemas.microsoft.com/office/drawing/2014/main" id="{3BB9315F-BA7D-42B2-9B46-F4B10E7B50FD}"/>
              </a:ext>
            </a:extLst>
          </p:cNvPr>
          <p:cNvCxnSpPr>
            <a:stCxn id="18" idx="3"/>
          </p:cNvCxnSpPr>
          <p:nvPr/>
        </p:nvCxnSpPr>
        <p:spPr>
          <a:xfrm flipV="1">
            <a:off x="4957763" y="4953000"/>
            <a:ext cx="1138237" cy="81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8D24D096-197D-4097-8830-4D44039B0721}"/>
              </a:ext>
            </a:extLst>
          </p:cNvPr>
          <p:cNvSpPr txBox="1"/>
          <p:nvPr/>
        </p:nvSpPr>
        <p:spPr>
          <a:xfrm>
            <a:off x="6096000" y="4648200"/>
            <a:ext cx="2514600" cy="646331"/>
          </a:xfrm>
          <a:prstGeom prst="rect">
            <a:avLst/>
          </a:prstGeom>
          <a:noFill/>
        </p:spPr>
        <p:txBody>
          <a:bodyPr wrap="square" rtlCol="0">
            <a:spAutoFit/>
          </a:bodyPr>
          <a:lstStyle/>
          <a:p>
            <a:r>
              <a:rPr lang="pt-PT" dirty="0"/>
              <a:t>Creating database for the project</a:t>
            </a:r>
          </a:p>
        </p:txBody>
      </p:sp>
    </p:spTree>
    <p:extLst>
      <p:ext uri="{BB962C8B-B14F-4D97-AF65-F5344CB8AC3E}">
        <p14:creationId xmlns:p14="http://schemas.microsoft.com/office/powerpoint/2010/main" val="2927889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12</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9" name="Text Box 13">
            <a:extLst>
              <a:ext uri="{FF2B5EF4-FFF2-40B4-BE49-F238E27FC236}">
                <a16:creationId xmlns:a16="http://schemas.microsoft.com/office/drawing/2014/main" id="{37D44351-18D8-4A2F-939B-A70A2417711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3.1.1. </a:t>
            </a:r>
            <a:r>
              <a:rPr lang="pt-PT" sz="2000" b="1" dirty="0">
                <a:effectLst>
                  <a:outerShdw blurRad="38100" dist="38100" dir="2700000" algn="tl">
                    <a:srgbClr val="C0C0C0"/>
                  </a:outerShdw>
                </a:effectLst>
                <a:latin typeface="Arial" charset="0"/>
                <a:cs typeface="Arial"/>
              </a:rPr>
              <a:t>Tables and Queries</a:t>
            </a:r>
            <a:endParaRPr lang="pt-PT" sz="2000" b="1" dirty="0">
              <a:effectLst>
                <a:outerShdw blurRad="38100" dist="38100" dir="2700000" algn="tl">
                  <a:srgbClr val="C0C0C0"/>
                </a:outerShdw>
              </a:effectLst>
              <a:latin typeface="Arial" charset="0"/>
            </a:endParaRPr>
          </a:p>
        </p:txBody>
      </p:sp>
      <p:pic>
        <p:nvPicPr>
          <p:cNvPr id="20" name="Imagem 19">
            <a:extLst>
              <a:ext uri="{FF2B5EF4-FFF2-40B4-BE49-F238E27FC236}">
                <a16:creationId xmlns:a16="http://schemas.microsoft.com/office/drawing/2014/main" id="{1FD053D0-1BFE-46C5-A261-9C3BED9B66A9}"/>
              </a:ext>
            </a:extLst>
          </p:cNvPr>
          <p:cNvPicPr/>
          <p:nvPr/>
        </p:nvPicPr>
        <p:blipFill rotWithShape="1">
          <a:blip r:embed="rId6" cstate="print">
            <a:extLst>
              <a:ext uri="{28A0092B-C50C-407E-A947-70E740481C1C}">
                <a14:useLocalDpi xmlns:a14="http://schemas.microsoft.com/office/drawing/2010/main" val="0"/>
              </a:ext>
            </a:extLst>
          </a:blip>
          <a:srcRect l="-29143" t="-10886" r="29143" b="10886"/>
          <a:stretch/>
        </p:blipFill>
        <p:spPr bwMode="auto">
          <a:xfrm>
            <a:off x="-1524001" y="828545"/>
            <a:ext cx="6476991" cy="2894787"/>
          </a:xfrm>
          <a:prstGeom prst="rect">
            <a:avLst/>
          </a:prstGeom>
          <a:noFill/>
          <a:ln>
            <a:noFill/>
          </a:ln>
        </p:spPr>
      </p:pic>
      <p:pic>
        <p:nvPicPr>
          <p:cNvPr id="21" name="Imagem 20">
            <a:extLst>
              <a:ext uri="{FF2B5EF4-FFF2-40B4-BE49-F238E27FC236}">
                <a16:creationId xmlns:a16="http://schemas.microsoft.com/office/drawing/2014/main" id="{387A8F7D-6864-4A74-9E71-B7A9B6B44B7B}"/>
              </a:ext>
            </a:extLst>
          </p:cNvPr>
          <p:cNvPicPr/>
          <p:nvPr/>
        </p:nvPicPr>
        <p:blipFill rotWithShape="1">
          <a:blip r:embed="rId7" cstate="print">
            <a:extLst>
              <a:ext uri="{28A0092B-C50C-407E-A947-70E740481C1C}">
                <a14:useLocalDpi xmlns:a14="http://schemas.microsoft.com/office/drawing/2010/main" val="0"/>
              </a:ext>
            </a:extLst>
          </a:blip>
          <a:srcRect r="22987" b="49416"/>
          <a:stretch/>
        </p:blipFill>
        <p:spPr bwMode="auto">
          <a:xfrm>
            <a:off x="345673" y="3780486"/>
            <a:ext cx="4683527" cy="1879596"/>
          </a:xfrm>
          <a:prstGeom prst="rect">
            <a:avLst/>
          </a:prstGeom>
          <a:noFill/>
          <a:ln>
            <a:noFill/>
          </a:ln>
        </p:spPr>
      </p:pic>
      <p:cxnSp>
        <p:nvCxnSpPr>
          <p:cNvPr id="3" name="Conector de Seta Reta 2">
            <a:extLst>
              <a:ext uri="{FF2B5EF4-FFF2-40B4-BE49-F238E27FC236}">
                <a16:creationId xmlns:a16="http://schemas.microsoft.com/office/drawing/2014/main" id="{FF316B03-FC0E-455E-AAD8-5A183872E7BC}"/>
              </a:ext>
            </a:extLst>
          </p:cNvPr>
          <p:cNvCxnSpPr>
            <a:stCxn id="20" idx="3"/>
          </p:cNvCxnSpPr>
          <p:nvPr/>
        </p:nvCxnSpPr>
        <p:spPr>
          <a:xfrm>
            <a:off x="4952990" y="2275939"/>
            <a:ext cx="762010" cy="100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7F2C9451-53C4-450C-A5AA-1753380FACE0}"/>
              </a:ext>
            </a:extLst>
          </p:cNvPr>
          <p:cNvSpPr txBox="1"/>
          <p:nvPr/>
        </p:nvSpPr>
        <p:spPr>
          <a:xfrm>
            <a:off x="5791200" y="1549390"/>
            <a:ext cx="2590800" cy="1477328"/>
          </a:xfrm>
          <a:prstGeom prst="rect">
            <a:avLst/>
          </a:prstGeom>
          <a:noFill/>
        </p:spPr>
        <p:txBody>
          <a:bodyPr wrap="square" rtlCol="0">
            <a:spAutoFit/>
          </a:bodyPr>
          <a:lstStyle/>
          <a:p>
            <a:r>
              <a:rPr lang="pt-PT" dirty="0"/>
              <a:t>Creating table. This table is going to serve as an example for how PostgreSQL displays geographic data</a:t>
            </a:r>
          </a:p>
        </p:txBody>
      </p:sp>
      <p:cxnSp>
        <p:nvCxnSpPr>
          <p:cNvPr id="12" name="Conector de Seta Reta 11">
            <a:extLst>
              <a:ext uri="{FF2B5EF4-FFF2-40B4-BE49-F238E27FC236}">
                <a16:creationId xmlns:a16="http://schemas.microsoft.com/office/drawing/2014/main" id="{B8A0690D-973B-4C80-962D-BA9DBFB312B5}"/>
              </a:ext>
            </a:extLst>
          </p:cNvPr>
          <p:cNvCxnSpPr>
            <a:stCxn id="21" idx="3"/>
          </p:cNvCxnSpPr>
          <p:nvPr/>
        </p:nvCxnSpPr>
        <p:spPr>
          <a:xfrm>
            <a:off x="5029200" y="4720284"/>
            <a:ext cx="685800" cy="41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7B1EA6AA-12D9-45F3-BB28-9B04BC254AF8}"/>
              </a:ext>
            </a:extLst>
          </p:cNvPr>
          <p:cNvSpPr txBox="1"/>
          <p:nvPr/>
        </p:nvSpPr>
        <p:spPr>
          <a:xfrm>
            <a:off x="5791200" y="4114800"/>
            <a:ext cx="2819400" cy="1200329"/>
          </a:xfrm>
          <a:prstGeom prst="rect">
            <a:avLst/>
          </a:prstGeom>
          <a:noFill/>
        </p:spPr>
        <p:txBody>
          <a:bodyPr wrap="square" rtlCol="0">
            <a:spAutoFit/>
          </a:bodyPr>
          <a:lstStyle/>
          <a:p>
            <a:r>
              <a:rPr lang="pt-PT" dirty="0"/>
              <a:t>Inserting into the table previously created data that creates a point, line, polygons and collections</a:t>
            </a:r>
          </a:p>
        </p:txBody>
      </p:sp>
      <p:cxnSp>
        <p:nvCxnSpPr>
          <p:cNvPr id="11" name="Conector reto 10">
            <a:extLst>
              <a:ext uri="{FF2B5EF4-FFF2-40B4-BE49-F238E27FC236}">
                <a16:creationId xmlns:a16="http://schemas.microsoft.com/office/drawing/2014/main" id="{C28A51B7-A764-46A0-9C6D-78BF1298DCD1}"/>
              </a:ext>
            </a:extLst>
          </p:cNvPr>
          <p:cNvCxnSpPr/>
          <p:nvPr/>
        </p:nvCxnSpPr>
        <p:spPr>
          <a:xfrm>
            <a:off x="1447800" y="5315129"/>
            <a:ext cx="1219200" cy="0"/>
          </a:xfrm>
          <a:prstGeom prst="line">
            <a:avLst/>
          </a:prstGeom>
        </p:spPr>
        <p:style>
          <a:lnRef idx="1">
            <a:schemeClr val="accent2"/>
          </a:lnRef>
          <a:fillRef idx="0">
            <a:schemeClr val="accent2"/>
          </a:fillRef>
          <a:effectRef idx="0">
            <a:schemeClr val="accent2"/>
          </a:effectRef>
          <a:fontRef idx="minor">
            <a:schemeClr val="tx1"/>
          </a:fontRef>
        </p:style>
      </p:cxnSp>
      <p:sp>
        <p:nvSpPr>
          <p:cNvPr id="14" name="CaixaDeTexto 13">
            <a:extLst>
              <a:ext uri="{FF2B5EF4-FFF2-40B4-BE49-F238E27FC236}">
                <a16:creationId xmlns:a16="http://schemas.microsoft.com/office/drawing/2014/main" id="{8CD7F334-82B5-4958-909A-9353F8F89AE5}"/>
              </a:ext>
            </a:extLst>
          </p:cNvPr>
          <p:cNvSpPr txBox="1"/>
          <p:nvPr/>
        </p:nvSpPr>
        <p:spPr>
          <a:xfrm>
            <a:off x="762000" y="5660082"/>
            <a:ext cx="2743200" cy="646331"/>
          </a:xfrm>
          <a:prstGeom prst="rect">
            <a:avLst/>
          </a:prstGeom>
          <a:noFill/>
        </p:spPr>
        <p:txBody>
          <a:bodyPr wrap="square" rtlCol="0">
            <a:spAutoFit/>
          </a:bodyPr>
          <a:lstStyle/>
          <a:p>
            <a:r>
              <a:rPr lang="pt-PT" dirty="0"/>
              <a:t>Selecting geometry table fields in string format</a:t>
            </a:r>
          </a:p>
        </p:txBody>
      </p:sp>
      <p:cxnSp>
        <p:nvCxnSpPr>
          <p:cNvPr id="18" name="Conector de Seta Reta 17">
            <a:extLst>
              <a:ext uri="{FF2B5EF4-FFF2-40B4-BE49-F238E27FC236}">
                <a16:creationId xmlns:a16="http://schemas.microsoft.com/office/drawing/2014/main" id="{A0060C8B-F2E6-40DE-B787-7A30E2EE1325}"/>
              </a:ext>
            </a:extLst>
          </p:cNvPr>
          <p:cNvCxnSpPr/>
          <p:nvPr/>
        </p:nvCxnSpPr>
        <p:spPr>
          <a:xfrm>
            <a:off x="2057400" y="5315128"/>
            <a:ext cx="0" cy="34495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44148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6CB717AB-4BEB-4017-A5E0-C9A80AEE861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28317"/>
            <a:ext cx="5400040" cy="1575435"/>
          </a:xfrm>
          <a:prstGeom prst="rect">
            <a:avLst/>
          </a:prstGeom>
          <a:noFill/>
          <a:ln>
            <a:noFill/>
          </a:ln>
        </p:spPr>
      </p:pic>
      <p:pic>
        <p:nvPicPr>
          <p:cNvPr id="18" name="Imagem 17">
            <a:extLst>
              <a:ext uri="{FF2B5EF4-FFF2-40B4-BE49-F238E27FC236}">
                <a16:creationId xmlns:a16="http://schemas.microsoft.com/office/drawing/2014/main" id="{2D3EA312-F8E3-46FC-A179-9E023B5C3271}"/>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1973205" y="3269551"/>
            <a:ext cx="5400040" cy="2889250"/>
          </a:xfrm>
          <a:prstGeom prst="rect">
            <a:avLst/>
          </a:prstGeom>
          <a:noFill/>
          <a:ln>
            <a:noFill/>
          </a:ln>
        </p:spPr>
      </p:pic>
      <p:sp>
        <p:nvSpPr>
          <p:cNvPr id="20" name="Text Box 13">
            <a:extLst>
              <a:ext uri="{FF2B5EF4-FFF2-40B4-BE49-F238E27FC236}">
                <a16:creationId xmlns:a16="http://schemas.microsoft.com/office/drawing/2014/main" id="{94493487-9C34-49F6-B75D-3F750B92E037}"/>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3.1.1. </a:t>
            </a:r>
            <a:r>
              <a:rPr lang="pt-PT" sz="2000" b="1" dirty="0">
                <a:effectLst>
                  <a:outerShdw blurRad="38100" dist="38100" dir="2700000" algn="tl">
                    <a:srgbClr val="C0C0C0"/>
                  </a:outerShdw>
                </a:effectLst>
                <a:latin typeface="Arial" charset="0"/>
                <a:cs typeface="Arial"/>
              </a:rPr>
              <a:t>Tables and Queries</a:t>
            </a:r>
            <a:endParaRPr lang="pt-PT" sz="2000" b="1" dirty="0">
              <a:effectLst>
                <a:outerShdw blurRad="38100" dist="38100" dir="2700000" algn="tl">
                  <a:srgbClr val="C0C0C0"/>
                </a:outerShdw>
              </a:effectLst>
              <a:latin typeface="Arial" charset="0"/>
            </a:endParaRPr>
          </a:p>
        </p:txBody>
      </p:sp>
      <p:sp>
        <p:nvSpPr>
          <p:cNvPr id="2" name="Chave Direita 1">
            <a:extLst>
              <a:ext uri="{FF2B5EF4-FFF2-40B4-BE49-F238E27FC236}">
                <a16:creationId xmlns:a16="http://schemas.microsoft.com/office/drawing/2014/main" id="{18843667-E7F2-47DE-B6BD-6DC49BC4A2BB}"/>
              </a:ext>
            </a:extLst>
          </p:cNvPr>
          <p:cNvSpPr/>
          <p:nvPr/>
        </p:nvSpPr>
        <p:spPr>
          <a:xfrm>
            <a:off x="6085840" y="1528317"/>
            <a:ext cx="227085" cy="154438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 name="CaixaDeTexto 2">
            <a:extLst>
              <a:ext uri="{FF2B5EF4-FFF2-40B4-BE49-F238E27FC236}">
                <a16:creationId xmlns:a16="http://schemas.microsoft.com/office/drawing/2014/main" id="{C5422736-E046-47A8-B3C7-856DD47D9AA2}"/>
              </a:ext>
            </a:extLst>
          </p:cNvPr>
          <p:cNvSpPr txBox="1"/>
          <p:nvPr/>
        </p:nvSpPr>
        <p:spPr>
          <a:xfrm>
            <a:off x="6335796" y="1987840"/>
            <a:ext cx="1811338" cy="646331"/>
          </a:xfrm>
          <a:prstGeom prst="rect">
            <a:avLst/>
          </a:prstGeom>
          <a:noFill/>
        </p:spPr>
        <p:txBody>
          <a:bodyPr wrap="square" rtlCol="0">
            <a:spAutoFit/>
          </a:bodyPr>
          <a:lstStyle/>
          <a:p>
            <a:r>
              <a:rPr lang="pt-PT" dirty="0"/>
              <a:t>Output from the select</a:t>
            </a:r>
          </a:p>
        </p:txBody>
      </p:sp>
      <p:cxnSp>
        <p:nvCxnSpPr>
          <p:cNvPr id="11" name="Conector reto 10">
            <a:extLst>
              <a:ext uri="{FF2B5EF4-FFF2-40B4-BE49-F238E27FC236}">
                <a16:creationId xmlns:a16="http://schemas.microsoft.com/office/drawing/2014/main" id="{D7402764-B09B-4C17-BD9C-91FC4B62EE55}"/>
              </a:ext>
            </a:extLst>
          </p:cNvPr>
          <p:cNvCxnSpPr/>
          <p:nvPr/>
        </p:nvCxnSpPr>
        <p:spPr>
          <a:xfrm>
            <a:off x="2133600" y="3657600"/>
            <a:ext cx="9906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59E63091-3E31-4D9B-99BA-885FCF999213}"/>
              </a:ext>
            </a:extLst>
          </p:cNvPr>
          <p:cNvCxnSpPr/>
          <p:nvPr/>
        </p:nvCxnSpPr>
        <p:spPr>
          <a:xfrm>
            <a:off x="2895600" y="3657600"/>
            <a:ext cx="990600" cy="1676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024D43EC-90DC-421B-B0C0-A017AC0988FB}"/>
              </a:ext>
            </a:extLst>
          </p:cNvPr>
          <p:cNvSpPr txBox="1"/>
          <p:nvPr/>
        </p:nvSpPr>
        <p:spPr>
          <a:xfrm>
            <a:off x="3505200" y="4029327"/>
            <a:ext cx="3200400" cy="646331"/>
          </a:xfrm>
          <a:prstGeom prst="rect">
            <a:avLst/>
          </a:prstGeom>
          <a:noFill/>
        </p:spPr>
        <p:txBody>
          <a:bodyPr wrap="square" rtlCol="0">
            <a:spAutoFit/>
          </a:bodyPr>
          <a:lstStyle/>
          <a:p>
            <a:r>
              <a:rPr lang="pt-PT" dirty="0"/>
              <a:t>Output of geometry fields in geometry format</a:t>
            </a:r>
          </a:p>
        </p:txBody>
      </p:sp>
      <p:sp>
        <p:nvSpPr>
          <p:cNvPr id="21" name="Retângulo 20">
            <a:extLst>
              <a:ext uri="{FF2B5EF4-FFF2-40B4-BE49-F238E27FC236}">
                <a16:creationId xmlns:a16="http://schemas.microsoft.com/office/drawing/2014/main" id="{046EFEE5-05C9-4F55-809D-A60298A8D3D1}"/>
              </a:ext>
            </a:extLst>
          </p:cNvPr>
          <p:cNvSpPr/>
          <p:nvPr/>
        </p:nvSpPr>
        <p:spPr>
          <a:xfrm>
            <a:off x="7162800" y="5410200"/>
            <a:ext cx="21044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3" name="Conector de Seta Reta 22">
            <a:extLst>
              <a:ext uri="{FF2B5EF4-FFF2-40B4-BE49-F238E27FC236}">
                <a16:creationId xmlns:a16="http://schemas.microsoft.com/office/drawing/2014/main" id="{2F62C89C-4CCF-4B04-9D6F-F046D0113C4C}"/>
              </a:ext>
            </a:extLst>
          </p:cNvPr>
          <p:cNvCxnSpPr>
            <a:stCxn id="21" idx="0"/>
          </p:cNvCxnSpPr>
          <p:nvPr/>
        </p:nvCxnSpPr>
        <p:spPr>
          <a:xfrm flipV="1">
            <a:off x="7268023" y="5029200"/>
            <a:ext cx="275777" cy="381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F924898-CD51-4F4A-A4D6-D101F71858B7}"/>
              </a:ext>
            </a:extLst>
          </p:cNvPr>
          <p:cNvSpPr txBox="1"/>
          <p:nvPr/>
        </p:nvSpPr>
        <p:spPr>
          <a:xfrm>
            <a:off x="7300631" y="3776483"/>
            <a:ext cx="1542155" cy="1200329"/>
          </a:xfrm>
          <a:prstGeom prst="rect">
            <a:avLst/>
          </a:prstGeom>
          <a:noFill/>
        </p:spPr>
        <p:txBody>
          <a:bodyPr wrap="square" rtlCol="0">
            <a:spAutoFit/>
          </a:bodyPr>
          <a:lstStyle/>
          <a:p>
            <a:r>
              <a:rPr lang="pt-PT" dirty="0"/>
              <a:t>Allows graphic visualization of query results</a:t>
            </a:r>
          </a:p>
        </p:txBody>
      </p:sp>
    </p:spTree>
    <p:extLst>
      <p:ext uri="{BB962C8B-B14F-4D97-AF65-F5344CB8AC3E}">
        <p14:creationId xmlns:p14="http://schemas.microsoft.com/office/powerpoint/2010/main" val="310726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20" name="Imagem 19">
            <a:extLst>
              <a:ext uri="{FF2B5EF4-FFF2-40B4-BE49-F238E27FC236}">
                <a16:creationId xmlns:a16="http://schemas.microsoft.com/office/drawing/2014/main" id="{6DC09434-52D3-4F77-A9E8-330FC22DAF9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1980" y="1878670"/>
            <a:ext cx="5400040" cy="1469390"/>
          </a:xfrm>
          <a:prstGeom prst="rect">
            <a:avLst/>
          </a:prstGeom>
          <a:noFill/>
          <a:ln>
            <a:noFill/>
          </a:ln>
        </p:spPr>
      </p:pic>
      <p:pic>
        <p:nvPicPr>
          <p:cNvPr id="21" name="Imagem 20">
            <a:extLst>
              <a:ext uri="{FF2B5EF4-FFF2-40B4-BE49-F238E27FC236}">
                <a16:creationId xmlns:a16="http://schemas.microsoft.com/office/drawing/2014/main" id="{76FB40D3-D23D-46F6-8773-C1D78462A7FB}"/>
              </a:ext>
            </a:extLst>
          </p:cNvPr>
          <p:cNvPicPr/>
          <p:nvPr/>
        </p:nvPicPr>
        <p:blipFill rotWithShape="1">
          <a:blip r:embed="rId7" cstate="print">
            <a:extLst>
              <a:ext uri="{28A0092B-C50C-407E-A947-70E740481C1C}">
                <a14:useLocalDpi xmlns:a14="http://schemas.microsoft.com/office/drawing/2010/main" val="0"/>
              </a:ext>
            </a:extLst>
          </a:blip>
          <a:srcRect t="1" r="37911" b="3266"/>
          <a:stretch/>
        </p:blipFill>
        <p:spPr bwMode="auto">
          <a:xfrm>
            <a:off x="457200" y="3418422"/>
            <a:ext cx="3733800" cy="2867045"/>
          </a:xfrm>
          <a:prstGeom prst="rect">
            <a:avLst/>
          </a:prstGeom>
          <a:noFill/>
          <a:ln>
            <a:noFill/>
          </a:ln>
        </p:spPr>
      </p:pic>
      <p:sp>
        <p:nvSpPr>
          <p:cNvPr id="17" name="Text Box 13">
            <a:extLst>
              <a:ext uri="{FF2B5EF4-FFF2-40B4-BE49-F238E27FC236}">
                <a16:creationId xmlns:a16="http://schemas.microsoft.com/office/drawing/2014/main" id="{F0B7B3F2-15A0-4D6F-83B5-EB1403E448AC}"/>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a:t>
            </a:r>
            <a:r>
              <a:rPr lang="pt-PT" sz="2000" b="1" dirty="0" err="1">
                <a:effectLst>
                  <a:outerShdw blurRad="38100" dist="38100" dir="2700000" algn="tl">
                    <a:srgbClr val="C0C0C0"/>
                  </a:outerShdw>
                </a:effectLst>
                <a:latin typeface="Arial"/>
                <a:cs typeface="Arial"/>
              </a:rPr>
              <a:t>Shapefiles</a:t>
            </a:r>
            <a:r>
              <a:rPr lang="pt-PT" sz="2000" b="1" dirty="0">
                <a:effectLst>
                  <a:outerShdw blurRad="38100" dist="38100" dir="2700000" algn="tl">
                    <a:srgbClr val="C0C0C0"/>
                  </a:outerShdw>
                </a:effectLst>
                <a:latin typeface="Arial"/>
                <a:cs typeface="Arial"/>
              </a:rPr>
              <a:t> </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B88D74B4-800D-4638-AB77-281C00F4E785}"/>
              </a:ext>
            </a:extLst>
          </p:cNvPr>
          <p:cNvSpPr txBox="1"/>
          <p:nvPr/>
        </p:nvSpPr>
        <p:spPr>
          <a:xfrm>
            <a:off x="457200" y="1192871"/>
            <a:ext cx="8534400" cy="646331"/>
          </a:xfrm>
          <a:prstGeom prst="rect">
            <a:avLst/>
          </a:prstGeom>
          <a:noFill/>
        </p:spPr>
        <p:txBody>
          <a:bodyPr wrap="square" rtlCol="0">
            <a:spAutoFit/>
          </a:bodyPr>
          <a:lstStyle/>
          <a:p>
            <a:r>
              <a:rPr lang="pt-PT" dirty="0"/>
              <a:t>Geometry Viewer shows the representation of the geometry fields. The image it generates represents the layer that would be applied to a map.</a:t>
            </a:r>
          </a:p>
        </p:txBody>
      </p:sp>
      <p:cxnSp>
        <p:nvCxnSpPr>
          <p:cNvPr id="7" name="Conector de Seta Reta 6">
            <a:extLst>
              <a:ext uri="{FF2B5EF4-FFF2-40B4-BE49-F238E27FC236}">
                <a16:creationId xmlns:a16="http://schemas.microsoft.com/office/drawing/2014/main" id="{3325F857-8FC3-4144-9EDA-701F316BE799}"/>
              </a:ext>
            </a:extLst>
          </p:cNvPr>
          <p:cNvCxnSpPr/>
          <p:nvPr/>
        </p:nvCxnSpPr>
        <p:spPr>
          <a:xfrm>
            <a:off x="2590800" y="3962400"/>
            <a:ext cx="1752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tângulo 10">
            <a:extLst>
              <a:ext uri="{FF2B5EF4-FFF2-40B4-BE49-F238E27FC236}">
                <a16:creationId xmlns:a16="http://schemas.microsoft.com/office/drawing/2014/main" id="{78B8977A-399F-4014-9006-544632F2FA87}"/>
              </a:ext>
            </a:extLst>
          </p:cNvPr>
          <p:cNvSpPr/>
          <p:nvPr/>
        </p:nvSpPr>
        <p:spPr>
          <a:xfrm>
            <a:off x="1905000" y="3886200"/>
            <a:ext cx="685800" cy="1238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CaixaDeTexto 11">
            <a:extLst>
              <a:ext uri="{FF2B5EF4-FFF2-40B4-BE49-F238E27FC236}">
                <a16:creationId xmlns:a16="http://schemas.microsoft.com/office/drawing/2014/main" id="{0C7A80A9-3FA0-433C-861C-AA639C20E613}"/>
              </a:ext>
            </a:extLst>
          </p:cNvPr>
          <p:cNvSpPr txBox="1"/>
          <p:nvPr/>
        </p:nvSpPr>
        <p:spPr>
          <a:xfrm>
            <a:off x="4343400" y="3395662"/>
            <a:ext cx="3276600" cy="1200329"/>
          </a:xfrm>
          <a:prstGeom prst="rect">
            <a:avLst/>
          </a:prstGeom>
          <a:noFill/>
        </p:spPr>
        <p:txBody>
          <a:bodyPr wrap="square" rtlCol="0">
            <a:spAutoFit/>
          </a:bodyPr>
          <a:lstStyle/>
          <a:p>
            <a:r>
              <a:rPr lang="pt-PT" dirty="0"/>
              <a:t>Shape file gotten from data.gov website. This shape file contains information about </a:t>
            </a:r>
            <a:r>
              <a:rPr lang="pt-PT" dirty="0" err="1"/>
              <a:t>Portugal’s</a:t>
            </a:r>
            <a:r>
              <a:rPr lang="pt-PT" dirty="0"/>
              <a:t> countries.</a:t>
            </a:r>
          </a:p>
        </p:txBody>
      </p:sp>
      <p:sp>
        <p:nvSpPr>
          <p:cNvPr id="13" name="CaixaDeTexto 12">
            <a:extLst>
              <a:ext uri="{FF2B5EF4-FFF2-40B4-BE49-F238E27FC236}">
                <a16:creationId xmlns:a16="http://schemas.microsoft.com/office/drawing/2014/main" id="{77B0EF27-79AC-460A-B787-7A034F34B4CF}"/>
              </a:ext>
            </a:extLst>
          </p:cNvPr>
          <p:cNvSpPr txBox="1"/>
          <p:nvPr/>
        </p:nvSpPr>
        <p:spPr>
          <a:xfrm>
            <a:off x="4495800" y="5055653"/>
            <a:ext cx="3276600" cy="1200329"/>
          </a:xfrm>
          <a:prstGeom prst="rect">
            <a:avLst/>
          </a:prstGeom>
          <a:noFill/>
        </p:spPr>
        <p:txBody>
          <a:bodyPr wrap="square" rtlCol="0">
            <a:spAutoFit/>
          </a:bodyPr>
          <a:lstStyle/>
          <a:p>
            <a:r>
              <a:rPr lang="pt-PT" dirty="0"/>
              <a:t>The visual representation of the shape file represents all Portuguese territory where each county boundaries are outlined</a:t>
            </a:r>
          </a:p>
        </p:txBody>
      </p:sp>
      <p:cxnSp>
        <p:nvCxnSpPr>
          <p:cNvPr id="18" name="Conector de Seta Reta 17">
            <a:extLst>
              <a:ext uri="{FF2B5EF4-FFF2-40B4-BE49-F238E27FC236}">
                <a16:creationId xmlns:a16="http://schemas.microsoft.com/office/drawing/2014/main" id="{AACD2D5A-8127-43B6-85D8-35B441B8039B}"/>
              </a:ext>
            </a:extLst>
          </p:cNvPr>
          <p:cNvCxnSpPr/>
          <p:nvPr/>
        </p:nvCxnSpPr>
        <p:spPr>
          <a:xfrm>
            <a:off x="3657600" y="5665129"/>
            <a:ext cx="7620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344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15</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8303761A-2A65-49F8-8D5D-E5BD6644AD3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990600" y="2206158"/>
            <a:ext cx="2390775" cy="3676650"/>
          </a:xfrm>
          <a:prstGeom prst="rect">
            <a:avLst/>
          </a:prstGeom>
          <a:noFill/>
          <a:ln>
            <a:noFill/>
          </a:ln>
        </p:spPr>
      </p:pic>
      <p:pic>
        <p:nvPicPr>
          <p:cNvPr id="18" name="Imagem 17">
            <a:extLst>
              <a:ext uri="{FF2B5EF4-FFF2-40B4-BE49-F238E27FC236}">
                <a16:creationId xmlns:a16="http://schemas.microsoft.com/office/drawing/2014/main" id="{1A28EAE6-E175-4043-B1D1-F7BD7A9BDB2D}"/>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5326131" y="2082333"/>
            <a:ext cx="2527935" cy="3924300"/>
          </a:xfrm>
          <a:prstGeom prst="rect">
            <a:avLst/>
          </a:prstGeom>
          <a:noFill/>
          <a:ln>
            <a:noFill/>
          </a:ln>
        </p:spPr>
      </p:pic>
      <p:sp>
        <p:nvSpPr>
          <p:cNvPr id="21" name="Text Box 13">
            <a:extLst>
              <a:ext uri="{FF2B5EF4-FFF2-40B4-BE49-F238E27FC236}">
                <a16:creationId xmlns:a16="http://schemas.microsoft.com/office/drawing/2014/main" id="{338DCD8C-86E5-4999-A182-2635936BF5A1}"/>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Shapefiles</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02F596DE-0919-42FA-939C-B9DA6EF834F3}"/>
              </a:ext>
            </a:extLst>
          </p:cNvPr>
          <p:cNvSpPr txBox="1"/>
          <p:nvPr/>
        </p:nvSpPr>
        <p:spPr>
          <a:xfrm>
            <a:off x="457200" y="1173163"/>
            <a:ext cx="8375650" cy="646331"/>
          </a:xfrm>
          <a:prstGeom prst="rect">
            <a:avLst/>
          </a:prstGeom>
          <a:noFill/>
        </p:spPr>
        <p:txBody>
          <a:bodyPr wrap="square" rtlCol="0">
            <a:spAutoFit/>
          </a:bodyPr>
          <a:lstStyle/>
          <a:p>
            <a:r>
              <a:rPr lang="pt-PT" dirty="0"/>
              <a:t>A way to import files into PostgreSQL’s pgAdmin is by using PostGIS. In order to do that perform a connection is required.</a:t>
            </a:r>
          </a:p>
        </p:txBody>
      </p:sp>
      <p:cxnSp>
        <p:nvCxnSpPr>
          <p:cNvPr id="7" name="Conector de Seta Reta 6">
            <a:extLst>
              <a:ext uri="{FF2B5EF4-FFF2-40B4-BE49-F238E27FC236}">
                <a16:creationId xmlns:a16="http://schemas.microsoft.com/office/drawing/2014/main" id="{0D37B217-85D6-4F45-8735-9FD20BF30818}"/>
              </a:ext>
            </a:extLst>
          </p:cNvPr>
          <p:cNvCxnSpPr>
            <a:stCxn id="17" idx="3"/>
            <a:endCxn id="18" idx="1"/>
          </p:cNvCxnSpPr>
          <p:nvPr/>
        </p:nvCxnSpPr>
        <p:spPr>
          <a:xfrm>
            <a:off x="3381375" y="4044483"/>
            <a:ext cx="194475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6CB8DD62-7F83-41DF-8A13-F07796A8D9D0}"/>
              </a:ext>
            </a:extLst>
          </p:cNvPr>
          <p:cNvSpPr txBox="1"/>
          <p:nvPr/>
        </p:nvSpPr>
        <p:spPr>
          <a:xfrm>
            <a:off x="3443287" y="3271729"/>
            <a:ext cx="1828800" cy="646331"/>
          </a:xfrm>
          <a:prstGeom prst="rect">
            <a:avLst/>
          </a:prstGeom>
          <a:noFill/>
        </p:spPr>
        <p:txBody>
          <a:bodyPr wrap="square" rtlCol="0">
            <a:spAutoFit/>
          </a:bodyPr>
          <a:lstStyle/>
          <a:p>
            <a:pPr algn="ctr"/>
            <a:r>
              <a:rPr lang="pt-PT" dirty="0"/>
              <a:t>Connection successfull</a:t>
            </a:r>
          </a:p>
        </p:txBody>
      </p:sp>
      <p:sp>
        <p:nvSpPr>
          <p:cNvPr id="13" name="Retângulo 12">
            <a:extLst>
              <a:ext uri="{FF2B5EF4-FFF2-40B4-BE49-F238E27FC236}">
                <a16:creationId xmlns:a16="http://schemas.microsoft.com/office/drawing/2014/main" id="{F9DB61E8-D4DA-443B-BAF0-FA4B128517CF}"/>
              </a:ext>
            </a:extLst>
          </p:cNvPr>
          <p:cNvSpPr/>
          <p:nvPr/>
        </p:nvSpPr>
        <p:spPr>
          <a:xfrm>
            <a:off x="5486400" y="4114800"/>
            <a:ext cx="2209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2" name="Conector de Seta Reta 21">
            <a:extLst>
              <a:ext uri="{FF2B5EF4-FFF2-40B4-BE49-F238E27FC236}">
                <a16:creationId xmlns:a16="http://schemas.microsoft.com/office/drawing/2014/main" id="{B581DDC9-D084-476E-BCE5-CDCEB6D8A747}"/>
              </a:ext>
            </a:extLst>
          </p:cNvPr>
          <p:cNvCxnSpPr/>
          <p:nvPr/>
        </p:nvCxnSpPr>
        <p:spPr>
          <a:xfrm flipH="1">
            <a:off x="5029200" y="4343400"/>
            <a:ext cx="457200" cy="2628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1F2DA979-A531-4A14-BD9F-0F85BEFA78D6}"/>
              </a:ext>
            </a:extLst>
          </p:cNvPr>
          <p:cNvSpPr txBox="1"/>
          <p:nvPr/>
        </p:nvSpPr>
        <p:spPr>
          <a:xfrm>
            <a:off x="3541644" y="4562476"/>
            <a:ext cx="1639956" cy="646331"/>
          </a:xfrm>
          <a:prstGeom prst="rect">
            <a:avLst/>
          </a:prstGeom>
          <a:noFill/>
        </p:spPr>
        <p:txBody>
          <a:bodyPr wrap="square" rtlCol="0">
            <a:spAutoFit/>
          </a:bodyPr>
          <a:lstStyle/>
          <a:p>
            <a:r>
              <a:rPr lang="pt-PT" dirty="0"/>
              <a:t>Add a shape file to PostGIS</a:t>
            </a:r>
          </a:p>
        </p:txBody>
      </p:sp>
    </p:spTree>
    <p:extLst>
      <p:ext uri="{BB962C8B-B14F-4D97-AF65-F5344CB8AC3E}">
        <p14:creationId xmlns:p14="http://schemas.microsoft.com/office/powerpoint/2010/main" val="4292960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20" name="Imagem 19">
            <a:extLst>
              <a:ext uri="{FF2B5EF4-FFF2-40B4-BE49-F238E27FC236}">
                <a16:creationId xmlns:a16="http://schemas.microsoft.com/office/drawing/2014/main" id="{9CDBBEB6-F51C-4CE7-8BD2-DC851B4ECC34}"/>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0975" y="2567405"/>
            <a:ext cx="4391025" cy="3478530"/>
          </a:xfrm>
          <a:prstGeom prst="rect">
            <a:avLst/>
          </a:prstGeom>
          <a:noFill/>
          <a:ln>
            <a:noFill/>
          </a:ln>
        </p:spPr>
      </p:pic>
      <p:pic>
        <p:nvPicPr>
          <p:cNvPr id="21" name="Imagem 20">
            <a:extLst>
              <a:ext uri="{FF2B5EF4-FFF2-40B4-BE49-F238E27FC236}">
                <a16:creationId xmlns:a16="http://schemas.microsoft.com/office/drawing/2014/main" id="{44F3873A-1054-491F-93D9-4CFEF8FD559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538296" y="2567404"/>
            <a:ext cx="4224704" cy="3478529"/>
          </a:xfrm>
          <a:prstGeom prst="rect">
            <a:avLst/>
          </a:prstGeom>
          <a:noFill/>
          <a:ln>
            <a:noFill/>
          </a:ln>
        </p:spPr>
      </p:pic>
      <p:sp>
        <p:nvSpPr>
          <p:cNvPr id="17" name="Text Box 13">
            <a:extLst>
              <a:ext uri="{FF2B5EF4-FFF2-40B4-BE49-F238E27FC236}">
                <a16:creationId xmlns:a16="http://schemas.microsoft.com/office/drawing/2014/main" id="{A47A340E-70A1-45BB-B929-4B7A771202F4}"/>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Shapefiles</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8F5DC76-FD77-4E6C-B082-95063780D459}"/>
              </a:ext>
            </a:extLst>
          </p:cNvPr>
          <p:cNvSpPr txBox="1"/>
          <p:nvPr/>
        </p:nvSpPr>
        <p:spPr>
          <a:xfrm>
            <a:off x="381000" y="1219200"/>
            <a:ext cx="8593748" cy="1477328"/>
          </a:xfrm>
          <a:prstGeom prst="rect">
            <a:avLst/>
          </a:prstGeom>
          <a:noFill/>
        </p:spPr>
        <p:txBody>
          <a:bodyPr wrap="square" rtlCol="0">
            <a:spAutoFit/>
          </a:bodyPr>
          <a:lstStyle/>
          <a:p>
            <a:r>
              <a:rPr lang="pt-PT" dirty="0"/>
              <a:t>Shapefiles represent a data format that stores </a:t>
            </a:r>
            <a:r>
              <a:rPr lang="en-US" b="0" i="0" dirty="0">
                <a:solidFill>
                  <a:srgbClr val="202124"/>
                </a:solidFill>
                <a:effectLst/>
              </a:rPr>
              <a:t>the geometric location and attribute information of geographic features. Geographic features can be represented by points, lines or polygons.</a:t>
            </a:r>
            <a:endParaRPr lang="pt-PT" dirty="0"/>
          </a:p>
          <a:p>
            <a:r>
              <a:rPr lang="pt-PT" dirty="0"/>
              <a:t>With the shapefile previously downloaded from data.gov website, it is imported using PostGIS to pgAdmin.</a:t>
            </a:r>
          </a:p>
        </p:txBody>
      </p:sp>
      <p:cxnSp>
        <p:nvCxnSpPr>
          <p:cNvPr id="7" name="Conector: Angulado 6">
            <a:extLst>
              <a:ext uri="{FF2B5EF4-FFF2-40B4-BE49-F238E27FC236}">
                <a16:creationId xmlns:a16="http://schemas.microsoft.com/office/drawing/2014/main" id="{B7F7E2F1-358B-4B64-AAD9-4F70B00FEC31}"/>
              </a:ext>
            </a:extLst>
          </p:cNvPr>
          <p:cNvCxnSpPr>
            <a:cxnSpLocks/>
          </p:cNvCxnSpPr>
          <p:nvPr/>
        </p:nvCxnSpPr>
        <p:spPr>
          <a:xfrm>
            <a:off x="2971800" y="3352800"/>
            <a:ext cx="1600200" cy="304800"/>
          </a:xfrm>
          <a:prstGeom prst="bentConnector3">
            <a:avLst>
              <a:gd name="adj1" fmla="val -186"/>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55261BBD-494C-42F0-9E0B-67720DB00D6D}"/>
              </a:ext>
            </a:extLst>
          </p:cNvPr>
          <p:cNvSpPr txBox="1"/>
          <p:nvPr/>
        </p:nvSpPr>
        <p:spPr>
          <a:xfrm>
            <a:off x="2692025" y="3712691"/>
            <a:ext cx="1981200" cy="1200329"/>
          </a:xfrm>
          <a:prstGeom prst="rect">
            <a:avLst/>
          </a:prstGeom>
          <a:noFill/>
        </p:spPr>
        <p:txBody>
          <a:bodyPr wrap="square" rtlCol="0">
            <a:spAutoFit/>
          </a:bodyPr>
          <a:lstStyle/>
          <a:p>
            <a:r>
              <a:rPr lang="pt-PT" dirty="0"/>
              <a:t>Shapefile transfer via PostGIS. These files create tables on PostgreSQL</a:t>
            </a:r>
          </a:p>
        </p:txBody>
      </p:sp>
    </p:spTree>
    <p:extLst>
      <p:ext uri="{BB962C8B-B14F-4D97-AF65-F5344CB8AC3E}">
        <p14:creationId xmlns:p14="http://schemas.microsoft.com/office/powerpoint/2010/main" val="45194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E0619AF4-DE17-47AF-8104-118C8021702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6388" y="1371600"/>
            <a:ext cx="4686300" cy="2461895"/>
          </a:xfrm>
          <a:prstGeom prst="rect">
            <a:avLst/>
          </a:prstGeom>
          <a:noFill/>
          <a:ln>
            <a:noFill/>
          </a:ln>
        </p:spPr>
      </p:pic>
      <p:pic>
        <p:nvPicPr>
          <p:cNvPr id="20" name="Imagem 19">
            <a:extLst>
              <a:ext uri="{FF2B5EF4-FFF2-40B4-BE49-F238E27FC236}">
                <a16:creationId xmlns:a16="http://schemas.microsoft.com/office/drawing/2014/main" id="{4849A366-72DD-4ADC-981D-4A346954E32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97300" y="3830906"/>
            <a:ext cx="4712970" cy="2488565"/>
          </a:xfrm>
          <a:prstGeom prst="rect">
            <a:avLst/>
          </a:prstGeom>
          <a:noFill/>
          <a:ln>
            <a:noFill/>
          </a:ln>
        </p:spPr>
      </p:pic>
      <p:sp>
        <p:nvSpPr>
          <p:cNvPr id="17" name="Text Box 13">
            <a:extLst>
              <a:ext uri="{FF2B5EF4-FFF2-40B4-BE49-F238E27FC236}">
                <a16:creationId xmlns:a16="http://schemas.microsoft.com/office/drawing/2014/main" id="{7E4F76B4-294A-45EB-883C-958B62C0FCE9}"/>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Shapefiles</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54FC7420-1232-4958-93F4-19FF141EBD3D}"/>
              </a:ext>
            </a:extLst>
          </p:cNvPr>
          <p:cNvSpPr txBox="1"/>
          <p:nvPr/>
        </p:nvSpPr>
        <p:spPr>
          <a:xfrm>
            <a:off x="5768412" y="1681529"/>
            <a:ext cx="2895600" cy="1477328"/>
          </a:xfrm>
          <a:prstGeom prst="rect">
            <a:avLst/>
          </a:prstGeom>
          <a:noFill/>
        </p:spPr>
        <p:txBody>
          <a:bodyPr wrap="square" rtlCol="0">
            <a:spAutoFit/>
          </a:bodyPr>
          <a:lstStyle/>
          <a:p>
            <a:r>
              <a:rPr lang="pt-PT" dirty="0"/>
              <a:t>With the same example from slide 14, we can verify the different types of information that the shapefile contains.</a:t>
            </a:r>
          </a:p>
        </p:txBody>
      </p:sp>
      <p:sp>
        <p:nvSpPr>
          <p:cNvPr id="3" name="Chave Direita 2">
            <a:extLst>
              <a:ext uri="{FF2B5EF4-FFF2-40B4-BE49-F238E27FC236}">
                <a16:creationId xmlns:a16="http://schemas.microsoft.com/office/drawing/2014/main" id="{5CFFEAA4-7E4B-46C0-9631-A5EAEEA003E3}"/>
              </a:ext>
            </a:extLst>
          </p:cNvPr>
          <p:cNvSpPr/>
          <p:nvPr/>
        </p:nvSpPr>
        <p:spPr>
          <a:xfrm>
            <a:off x="4992688" y="2808556"/>
            <a:ext cx="188912" cy="988056"/>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cxnSp>
        <p:nvCxnSpPr>
          <p:cNvPr id="11" name="Conector de Seta Reta 10">
            <a:extLst>
              <a:ext uri="{FF2B5EF4-FFF2-40B4-BE49-F238E27FC236}">
                <a16:creationId xmlns:a16="http://schemas.microsoft.com/office/drawing/2014/main" id="{2FAC88B9-52BC-47FA-BF7E-985456127514}"/>
              </a:ext>
            </a:extLst>
          </p:cNvPr>
          <p:cNvCxnSpPr>
            <a:stCxn id="3" idx="1"/>
          </p:cNvCxnSpPr>
          <p:nvPr/>
        </p:nvCxnSpPr>
        <p:spPr>
          <a:xfrm flipV="1">
            <a:off x="5181600" y="2916555"/>
            <a:ext cx="586812" cy="3860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558AA95E-809F-4870-8AA4-87622C71816B}"/>
              </a:ext>
            </a:extLst>
          </p:cNvPr>
          <p:cNvSpPr/>
          <p:nvPr/>
        </p:nvSpPr>
        <p:spPr>
          <a:xfrm>
            <a:off x="1055442" y="2719706"/>
            <a:ext cx="239958" cy="888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4" name="Conector de Seta Reta 13">
            <a:extLst>
              <a:ext uri="{FF2B5EF4-FFF2-40B4-BE49-F238E27FC236}">
                <a16:creationId xmlns:a16="http://schemas.microsoft.com/office/drawing/2014/main" id="{BAC4A9AC-1C9C-47F5-88E5-4C78BC62A3CD}"/>
              </a:ext>
            </a:extLst>
          </p:cNvPr>
          <p:cNvCxnSpPr>
            <a:stCxn id="12" idx="3"/>
            <a:endCxn id="2" idx="1"/>
          </p:cNvCxnSpPr>
          <p:nvPr/>
        </p:nvCxnSpPr>
        <p:spPr>
          <a:xfrm flipV="1">
            <a:off x="1295400" y="2420193"/>
            <a:ext cx="4473012" cy="3439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B0817A08-12DE-426E-BD01-82F186232275}"/>
              </a:ext>
            </a:extLst>
          </p:cNvPr>
          <p:cNvSpPr/>
          <p:nvPr/>
        </p:nvSpPr>
        <p:spPr>
          <a:xfrm>
            <a:off x="5334000" y="5176471"/>
            <a:ext cx="2133600" cy="10666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3" name="Conector de Seta Reta 22">
            <a:extLst>
              <a:ext uri="{FF2B5EF4-FFF2-40B4-BE49-F238E27FC236}">
                <a16:creationId xmlns:a16="http://schemas.microsoft.com/office/drawing/2014/main" id="{567D51A7-27A5-4C75-83A5-EFEC11FB1BAF}"/>
              </a:ext>
            </a:extLst>
          </p:cNvPr>
          <p:cNvCxnSpPr>
            <a:stCxn id="21" idx="1"/>
          </p:cNvCxnSpPr>
          <p:nvPr/>
        </p:nvCxnSpPr>
        <p:spPr>
          <a:xfrm flipH="1" flipV="1">
            <a:off x="3124200" y="5638800"/>
            <a:ext cx="2209800" cy="709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AB10BBEB-E45A-4E87-8112-A9C61499DDB0}"/>
              </a:ext>
            </a:extLst>
          </p:cNvPr>
          <p:cNvSpPr txBox="1"/>
          <p:nvPr/>
        </p:nvSpPr>
        <p:spPr>
          <a:xfrm>
            <a:off x="647700" y="4643166"/>
            <a:ext cx="2247900" cy="1477328"/>
          </a:xfrm>
          <a:prstGeom prst="rect">
            <a:avLst/>
          </a:prstGeom>
          <a:noFill/>
        </p:spPr>
        <p:txBody>
          <a:bodyPr wrap="square" rtlCol="0">
            <a:spAutoFit/>
          </a:bodyPr>
          <a:lstStyle/>
          <a:p>
            <a:r>
              <a:rPr lang="pt-PT" dirty="0"/>
              <a:t>Shapefile map visualization. Represents the layer that could be imported into a map</a:t>
            </a:r>
          </a:p>
        </p:txBody>
      </p:sp>
    </p:spTree>
    <p:extLst>
      <p:ext uri="{BB962C8B-B14F-4D97-AF65-F5344CB8AC3E}">
        <p14:creationId xmlns:p14="http://schemas.microsoft.com/office/powerpoint/2010/main" val="17546855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45B60562-2E8B-49F5-A314-F9C4C11E87B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27125" y="1364095"/>
            <a:ext cx="5400040" cy="4415155"/>
          </a:xfrm>
          <a:prstGeom prst="rect">
            <a:avLst/>
          </a:prstGeom>
          <a:noFill/>
          <a:ln>
            <a:noFill/>
          </a:ln>
        </p:spPr>
      </p:pic>
      <p:sp>
        <p:nvSpPr>
          <p:cNvPr id="18" name="Text Box 13">
            <a:extLst>
              <a:ext uri="{FF2B5EF4-FFF2-40B4-BE49-F238E27FC236}">
                <a16:creationId xmlns:a16="http://schemas.microsoft.com/office/drawing/2014/main" id="{4353F775-7CD8-4C82-BE5E-59E9CFF5D3B7}"/>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Shapefiles</a:t>
            </a:r>
            <a:endParaRPr lang="pt-PT" sz="2000" b="1" dirty="0">
              <a:effectLst>
                <a:outerShdw blurRad="38100" dist="38100" dir="2700000" algn="tl">
                  <a:srgbClr val="C0C0C0"/>
                </a:outerShdw>
              </a:effectLst>
              <a:latin typeface="Arial" charset="0"/>
            </a:endParaRPr>
          </a:p>
        </p:txBody>
      </p:sp>
      <p:sp>
        <p:nvSpPr>
          <p:cNvPr id="2" name="Chave Direita 1">
            <a:extLst>
              <a:ext uri="{FF2B5EF4-FFF2-40B4-BE49-F238E27FC236}">
                <a16:creationId xmlns:a16="http://schemas.microsoft.com/office/drawing/2014/main" id="{95E26031-7640-4532-A428-5B3E7DE681E1}"/>
              </a:ext>
            </a:extLst>
          </p:cNvPr>
          <p:cNvSpPr/>
          <p:nvPr/>
        </p:nvSpPr>
        <p:spPr>
          <a:xfrm>
            <a:off x="5791200" y="2286000"/>
            <a:ext cx="152400" cy="1600198"/>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 name="CaixaDeTexto 2">
            <a:extLst>
              <a:ext uri="{FF2B5EF4-FFF2-40B4-BE49-F238E27FC236}">
                <a16:creationId xmlns:a16="http://schemas.microsoft.com/office/drawing/2014/main" id="{D4EE2674-CD4D-4C3E-944B-7983333CAB28}"/>
              </a:ext>
            </a:extLst>
          </p:cNvPr>
          <p:cNvSpPr txBox="1"/>
          <p:nvPr/>
        </p:nvSpPr>
        <p:spPr>
          <a:xfrm>
            <a:off x="6019799" y="2716247"/>
            <a:ext cx="2597075" cy="646331"/>
          </a:xfrm>
          <a:prstGeom prst="rect">
            <a:avLst/>
          </a:prstGeom>
          <a:noFill/>
        </p:spPr>
        <p:txBody>
          <a:bodyPr wrap="square" rtlCol="0">
            <a:spAutoFit/>
          </a:bodyPr>
          <a:lstStyle/>
          <a:p>
            <a:r>
              <a:rPr lang="pt-PT" dirty="0"/>
              <a:t>Import of multiple shapefiles from data.gov.</a:t>
            </a:r>
          </a:p>
        </p:txBody>
      </p:sp>
    </p:spTree>
    <p:extLst>
      <p:ext uri="{BB962C8B-B14F-4D97-AF65-F5344CB8AC3E}">
        <p14:creationId xmlns:p14="http://schemas.microsoft.com/office/powerpoint/2010/main" val="14164411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19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4F73D36C-59AA-420C-85C0-4CE9706199A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68087" y="2009219"/>
            <a:ext cx="6010275" cy="3048000"/>
          </a:xfrm>
          <a:prstGeom prst="rect">
            <a:avLst/>
          </a:prstGeom>
          <a:noFill/>
          <a:ln>
            <a:noFill/>
          </a:ln>
        </p:spPr>
      </p:pic>
      <p:sp>
        <p:nvSpPr>
          <p:cNvPr id="17" name="Text Box 13">
            <a:extLst>
              <a:ext uri="{FF2B5EF4-FFF2-40B4-BE49-F238E27FC236}">
                <a16:creationId xmlns:a16="http://schemas.microsoft.com/office/drawing/2014/main" id="{9EAF7C66-A589-422E-8B24-64DEC0C40895}"/>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3.1.2. Shapefiles</a:t>
            </a:r>
            <a:endParaRPr lang="pt-PT" sz="2000" b="1" dirty="0">
              <a:effectLst>
                <a:outerShdw blurRad="38100" dist="38100" dir="2700000" algn="tl">
                  <a:srgbClr val="C0C0C0"/>
                </a:outerShdw>
              </a:effectLst>
              <a:latin typeface="Arial" charset="0"/>
            </a:endParaRPr>
          </a:p>
        </p:txBody>
      </p:sp>
      <p:sp>
        <p:nvSpPr>
          <p:cNvPr id="3" name="CaixaDeTexto 2">
            <a:extLst>
              <a:ext uri="{FF2B5EF4-FFF2-40B4-BE49-F238E27FC236}">
                <a16:creationId xmlns:a16="http://schemas.microsoft.com/office/drawing/2014/main" id="{741FFA93-C662-463E-8CC5-F9822BD09F07}"/>
              </a:ext>
            </a:extLst>
          </p:cNvPr>
          <p:cNvSpPr txBox="1"/>
          <p:nvPr/>
        </p:nvSpPr>
        <p:spPr>
          <a:xfrm>
            <a:off x="381000" y="1143000"/>
            <a:ext cx="8382000" cy="646331"/>
          </a:xfrm>
          <a:prstGeom prst="rect">
            <a:avLst/>
          </a:prstGeom>
          <a:noFill/>
        </p:spPr>
        <p:txBody>
          <a:bodyPr wrap="square" rtlCol="0">
            <a:spAutoFit/>
          </a:bodyPr>
          <a:lstStyle/>
          <a:p>
            <a:r>
              <a:rPr lang="pt-PT" dirty="0"/>
              <a:t>The following image represents the Geometry viewer from the shapefile that contains information about Portugal’s </a:t>
            </a:r>
            <a:r>
              <a:rPr lang="pt-PT" b="0" i="0" dirty="0">
                <a:solidFill>
                  <a:srgbClr val="202124"/>
                </a:solidFill>
                <a:effectLst/>
                <a:latin typeface="Google Sans"/>
              </a:rPr>
              <a:t>road network.</a:t>
            </a:r>
            <a:endParaRPr lang="pt-PT" dirty="0"/>
          </a:p>
        </p:txBody>
      </p:sp>
    </p:spTree>
    <p:extLst>
      <p:ext uri="{BB962C8B-B14F-4D97-AF65-F5344CB8AC3E}">
        <p14:creationId xmlns:p14="http://schemas.microsoft.com/office/powerpoint/2010/main" val="3740856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pt-PT" sz="2000" b="1" dirty="0" err="1">
                <a:effectLst>
                  <a:outerShdw blurRad="38100" dist="38100" dir="2700000" algn="tl">
                    <a:srgbClr val="C0C0C0"/>
                  </a:outerShdw>
                </a:effectLst>
                <a:latin typeface="Arial"/>
                <a:cs typeface="Arial"/>
              </a:rPr>
              <a:t>Summary</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9" name="Marcador de Posição de Conteúdo 2"/>
          <p:cNvSpPr txBox="1">
            <a:spLocks/>
          </p:cNvSpPr>
          <p:nvPr/>
        </p:nvSpPr>
        <p:spPr>
          <a:xfrm>
            <a:off x="457200" y="1219200"/>
            <a:ext cx="8229600" cy="5053012"/>
          </a:xfrm>
          <a:prstGeom prst="rect">
            <a:avLst/>
          </a:prstGeom>
        </p:spPr>
        <p:txBody>
          <a:bodyPr vert="horz" lIns="91440" tIns="45720" rIns="91440" bIns="45720" rtlCol="0">
            <a:normAutofit fontScale="70000" lnSpcReduction="20000"/>
          </a:bodyPr>
          <a:lstStyle/>
          <a:p>
            <a:pPr>
              <a:lnSpc>
                <a:spcPct val="150000"/>
              </a:lnSpc>
            </a:pPr>
            <a:r>
              <a:rPr lang="pt-PT" dirty="0">
                <a:latin typeface="Arial" pitchFamily="34" charset="0"/>
                <a:cs typeface="Arial" pitchFamily="34" charset="0"/>
              </a:rPr>
              <a:t>1. </a:t>
            </a:r>
            <a:r>
              <a:rPr lang="pt-PT" dirty="0" err="1">
                <a:latin typeface="Arial" pitchFamily="34" charset="0"/>
                <a:cs typeface="Arial" pitchFamily="34" charset="0"/>
              </a:rPr>
              <a:t>Introduction</a:t>
            </a:r>
            <a:r>
              <a:rPr lang="pt-PT" dirty="0">
                <a:latin typeface="Arial" pitchFamily="34" charset="0"/>
                <a:cs typeface="Arial" pitchFamily="34" charset="0"/>
              </a:rPr>
              <a:t> </a:t>
            </a:r>
            <a:r>
              <a:rPr lang="pt-PT" dirty="0" err="1">
                <a:latin typeface="Arial" pitchFamily="34" charset="0"/>
                <a:cs typeface="Arial" pitchFamily="34" charset="0"/>
              </a:rPr>
              <a:t>and</a:t>
            </a:r>
            <a:r>
              <a:rPr lang="pt-PT" dirty="0">
                <a:latin typeface="Arial" pitchFamily="34" charset="0"/>
                <a:cs typeface="Arial" pitchFamily="34" charset="0"/>
              </a:rPr>
              <a:t> </a:t>
            </a:r>
            <a:r>
              <a:rPr lang="pt-PT" dirty="0" err="1">
                <a:latin typeface="Arial" pitchFamily="34" charset="0"/>
                <a:cs typeface="Arial" pitchFamily="34" charset="0"/>
              </a:rPr>
              <a:t>Objectives</a:t>
            </a:r>
            <a:endParaRPr lang="en-US" dirty="0">
              <a:latin typeface="Arial" pitchFamily="34" charset="0"/>
              <a:cs typeface="Arial" pitchFamily="34" charset="0"/>
            </a:endParaRPr>
          </a:p>
          <a:p>
            <a:pPr>
              <a:lnSpc>
                <a:spcPct val="150000"/>
              </a:lnSpc>
            </a:pPr>
            <a:r>
              <a:rPr lang="en-US" dirty="0">
                <a:latin typeface="Arial" pitchFamily="34" charset="0"/>
                <a:cs typeface="Arial" pitchFamily="34" charset="0"/>
              </a:rPr>
              <a:t>2. Technologies, tools, libraries, methodology and project management</a:t>
            </a:r>
          </a:p>
          <a:p>
            <a:pPr lvl="1">
              <a:lnSpc>
                <a:spcPct val="150000"/>
              </a:lnSpc>
            </a:pPr>
            <a:r>
              <a:rPr lang="en-US" dirty="0">
                <a:latin typeface="Arial" pitchFamily="34" charset="0"/>
                <a:cs typeface="Arial" pitchFamily="34" charset="0"/>
              </a:rPr>
              <a:t>2.1 Programming Environment </a:t>
            </a:r>
          </a:p>
          <a:p>
            <a:pPr lvl="1">
              <a:lnSpc>
                <a:spcPct val="150000"/>
              </a:lnSpc>
            </a:pPr>
            <a:r>
              <a:rPr lang="en-US" dirty="0">
                <a:latin typeface="Arial" pitchFamily="34" charset="0"/>
                <a:cs typeface="Arial" pitchFamily="34" charset="0"/>
              </a:rPr>
              <a:t>2.2 Project Architecture</a:t>
            </a:r>
          </a:p>
          <a:p>
            <a:pPr>
              <a:lnSpc>
                <a:spcPct val="150000"/>
              </a:lnSpc>
            </a:pPr>
            <a:r>
              <a:rPr lang="en-US" dirty="0">
                <a:latin typeface="Arial" pitchFamily="34" charset="0"/>
                <a:cs typeface="Arial" pitchFamily="34" charset="0"/>
              </a:rPr>
              <a:t>3. PostgreSQL and </a:t>
            </a:r>
            <a:r>
              <a:rPr lang="en-US" dirty="0" err="1">
                <a:latin typeface="Arial" pitchFamily="34" charset="0"/>
                <a:cs typeface="Arial" pitchFamily="34" charset="0"/>
              </a:rPr>
              <a:t>GeoServer</a:t>
            </a:r>
            <a:endParaRPr lang="en-US" dirty="0">
              <a:latin typeface="Arial" pitchFamily="34" charset="0"/>
              <a:cs typeface="Arial" pitchFamily="34" charset="0"/>
            </a:endParaRPr>
          </a:p>
          <a:p>
            <a:pPr>
              <a:lnSpc>
                <a:spcPct val="150000"/>
              </a:lnSpc>
            </a:pPr>
            <a:r>
              <a:rPr lang="en-US" dirty="0">
                <a:latin typeface="Arial" pitchFamily="34" charset="0"/>
                <a:cs typeface="Arial" pitchFamily="34" charset="0"/>
              </a:rPr>
              <a:t>	3.1. PostgreSQL installation</a:t>
            </a:r>
          </a:p>
          <a:p>
            <a:pPr>
              <a:lnSpc>
                <a:spcPct val="150000"/>
              </a:lnSpc>
            </a:pPr>
            <a:r>
              <a:rPr lang="pt-PT" sz="1800" b="1" dirty="0">
                <a:effectLst>
                  <a:outerShdw blurRad="38100" dist="38100" dir="2700000" algn="tl">
                    <a:srgbClr val="C0C0C0"/>
                  </a:outerShdw>
                </a:effectLst>
                <a:latin typeface="Arial"/>
                <a:cs typeface="Arial"/>
              </a:rPr>
              <a:t>		</a:t>
            </a:r>
            <a:r>
              <a:rPr lang="pt-PT" sz="1800" dirty="0">
                <a:latin typeface="Arial"/>
                <a:cs typeface="Arial"/>
              </a:rPr>
              <a:t>3.1.1. </a:t>
            </a:r>
            <a:r>
              <a:rPr lang="pt-PT" sz="1800" dirty="0" err="1">
                <a:latin typeface="Arial" charset="0"/>
                <a:cs typeface="Arial"/>
              </a:rPr>
              <a:t>Tables</a:t>
            </a:r>
            <a:r>
              <a:rPr lang="pt-PT" sz="1800" dirty="0">
                <a:latin typeface="Arial" charset="0"/>
                <a:cs typeface="Arial"/>
              </a:rPr>
              <a:t> </a:t>
            </a:r>
            <a:r>
              <a:rPr lang="pt-PT" sz="1800" dirty="0" err="1">
                <a:latin typeface="Arial" charset="0"/>
                <a:cs typeface="Arial"/>
              </a:rPr>
              <a:t>and</a:t>
            </a:r>
            <a:r>
              <a:rPr lang="pt-PT" sz="1800" dirty="0">
                <a:latin typeface="Arial" charset="0"/>
                <a:cs typeface="Arial"/>
              </a:rPr>
              <a:t> </a:t>
            </a:r>
            <a:r>
              <a:rPr lang="pt-PT" sz="1800" dirty="0" err="1">
                <a:latin typeface="Arial" charset="0"/>
                <a:cs typeface="Arial"/>
              </a:rPr>
              <a:t>Queries</a:t>
            </a:r>
            <a:endParaRPr lang="pt-PT" sz="1800" dirty="0">
              <a:latin typeface="Arial" charset="0"/>
            </a:endParaRPr>
          </a:p>
          <a:p>
            <a:pPr>
              <a:lnSpc>
                <a:spcPct val="150000"/>
              </a:lnSpc>
            </a:pPr>
            <a:r>
              <a:rPr lang="pt-PT" sz="1800" dirty="0">
                <a:latin typeface="Arial"/>
                <a:cs typeface="Arial"/>
              </a:rPr>
              <a:t>		3.1.2. </a:t>
            </a:r>
            <a:r>
              <a:rPr lang="pt-PT" sz="1800" dirty="0" err="1">
                <a:latin typeface="Arial"/>
                <a:cs typeface="Arial"/>
              </a:rPr>
              <a:t>Shapefiles</a:t>
            </a:r>
            <a:endParaRPr lang="pt-PT" sz="1800" dirty="0">
              <a:latin typeface="Arial"/>
              <a:cs typeface="Arial"/>
            </a:endParaRPr>
          </a:p>
          <a:p>
            <a:pPr>
              <a:lnSpc>
                <a:spcPct val="150000"/>
              </a:lnSpc>
            </a:pPr>
            <a:r>
              <a:rPr lang="en-US" dirty="0">
                <a:latin typeface="Arial" pitchFamily="34" charset="0"/>
                <a:cs typeface="Arial" pitchFamily="34" charset="0"/>
              </a:rPr>
              <a:t>	3.2. QGIS</a:t>
            </a:r>
          </a:p>
          <a:p>
            <a:pPr>
              <a:lnSpc>
                <a:spcPct val="150000"/>
              </a:lnSpc>
            </a:pPr>
            <a:r>
              <a:rPr lang="en-US" dirty="0">
                <a:latin typeface="Arial" pitchFamily="34" charset="0"/>
                <a:cs typeface="Arial" pitchFamily="34" charset="0"/>
              </a:rPr>
              <a:t>	3.2. </a:t>
            </a:r>
            <a:r>
              <a:rPr lang="en-US" dirty="0" err="1">
                <a:latin typeface="Arial" pitchFamily="34" charset="0"/>
                <a:cs typeface="Arial" pitchFamily="34" charset="0"/>
              </a:rPr>
              <a:t>GeoServer</a:t>
            </a:r>
            <a:endParaRPr lang="en-US" dirty="0">
              <a:latin typeface="Arial" pitchFamily="34" charset="0"/>
              <a:cs typeface="Arial" pitchFamily="34" charset="0"/>
            </a:endParaRPr>
          </a:p>
          <a:p>
            <a:pPr>
              <a:lnSpc>
                <a:spcPct val="150000"/>
              </a:lnSpc>
            </a:pPr>
            <a:r>
              <a:rPr lang="en-US" dirty="0">
                <a:latin typeface="Arial" pitchFamily="34" charset="0"/>
                <a:cs typeface="Arial" pitchFamily="34" charset="0"/>
              </a:rPr>
              <a:t>4. </a:t>
            </a:r>
            <a:r>
              <a:rPr lang="en-US" dirty="0" err="1">
                <a:latin typeface="Arial" pitchFamily="34" charset="0"/>
                <a:cs typeface="Arial" pitchFamily="34" charset="0"/>
              </a:rPr>
              <a:t>OpenLayers</a:t>
            </a:r>
            <a:r>
              <a:rPr lang="en-US" dirty="0">
                <a:latin typeface="Arial" pitchFamily="34" charset="0"/>
                <a:cs typeface="Arial" pitchFamily="34" charset="0"/>
              </a:rPr>
              <a:t> Example</a:t>
            </a:r>
          </a:p>
          <a:p>
            <a:pPr>
              <a:lnSpc>
                <a:spcPct val="150000"/>
              </a:lnSpc>
            </a:pPr>
            <a:r>
              <a:rPr lang="en-US" dirty="0">
                <a:latin typeface="Arial" pitchFamily="34" charset="0"/>
                <a:cs typeface="Arial" pitchFamily="34" charset="0"/>
              </a:rPr>
              <a:t>5. Final Project – </a:t>
            </a:r>
            <a:r>
              <a:rPr lang="en-US" dirty="0" err="1">
                <a:latin typeface="Arial" pitchFamily="34" charset="0"/>
                <a:cs typeface="Arial" pitchFamily="34" charset="0"/>
              </a:rPr>
              <a:t>WebSIG</a:t>
            </a:r>
            <a:r>
              <a:rPr lang="en-US" dirty="0">
                <a:latin typeface="Arial" pitchFamily="34" charset="0"/>
                <a:cs typeface="Arial" pitchFamily="34" charset="0"/>
              </a:rPr>
              <a:t> Viewer</a:t>
            </a:r>
          </a:p>
          <a:p>
            <a:pPr>
              <a:lnSpc>
                <a:spcPct val="150000"/>
              </a:lnSpc>
            </a:pPr>
            <a:r>
              <a:rPr lang="pt-PT" sz="1800" b="1" dirty="0">
                <a:effectLst>
                  <a:outerShdw blurRad="38100" dist="38100" dir="2700000" algn="tl">
                    <a:srgbClr val="C0C0C0"/>
                  </a:outerShdw>
                </a:effectLst>
                <a:latin typeface="Arial"/>
                <a:cs typeface="Arial"/>
              </a:rPr>
              <a:t>	</a:t>
            </a:r>
            <a:r>
              <a:rPr lang="pt-PT" sz="1800" dirty="0">
                <a:latin typeface="Arial"/>
                <a:cs typeface="Arial"/>
              </a:rPr>
              <a:t>5.1. </a:t>
            </a:r>
            <a:r>
              <a:rPr lang="pt-PT" sz="1800" dirty="0" err="1">
                <a:latin typeface="Arial"/>
                <a:cs typeface="Arial"/>
              </a:rPr>
              <a:t>PostgreSQL</a:t>
            </a:r>
            <a:r>
              <a:rPr lang="pt-PT" sz="1800" dirty="0">
                <a:latin typeface="Arial"/>
                <a:cs typeface="Arial"/>
              </a:rPr>
              <a:t>, </a:t>
            </a:r>
            <a:r>
              <a:rPr lang="pt-PT" sz="1800" dirty="0" err="1">
                <a:latin typeface="Arial"/>
                <a:cs typeface="Arial"/>
              </a:rPr>
              <a:t>Geoserver</a:t>
            </a:r>
            <a:r>
              <a:rPr lang="pt-PT" sz="1800" dirty="0">
                <a:latin typeface="Arial"/>
                <a:cs typeface="Arial"/>
              </a:rPr>
              <a:t> </a:t>
            </a:r>
            <a:r>
              <a:rPr lang="pt-PT" sz="1800" dirty="0" err="1">
                <a:latin typeface="Arial"/>
                <a:cs typeface="Arial"/>
              </a:rPr>
              <a:t>and</a:t>
            </a:r>
            <a:r>
              <a:rPr lang="pt-PT" sz="1800" dirty="0">
                <a:latin typeface="Arial"/>
                <a:cs typeface="Arial"/>
              </a:rPr>
              <a:t> </a:t>
            </a:r>
            <a:r>
              <a:rPr lang="pt-PT" sz="1800" dirty="0" err="1">
                <a:latin typeface="Arial"/>
                <a:cs typeface="Arial"/>
              </a:rPr>
              <a:t>openstreetmaps</a:t>
            </a:r>
            <a:r>
              <a:rPr lang="pt-PT" sz="1800" dirty="0">
                <a:latin typeface="Arial"/>
                <a:cs typeface="Arial"/>
              </a:rPr>
              <a:t> </a:t>
            </a:r>
          </a:p>
          <a:p>
            <a:pPr>
              <a:lnSpc>
                <a:spcPct val="150000"/>
              </a:lnSpc>
            </a:pPr>
            <a:r>
              <a:rPr lang="pt-PT" sz="1800" dirty="0">
                <a:latin typeface="Arial"/>
                <a:cs typeface="Arial"/>
              </a:rPr>
              <a:t>		5.1.1. </a:t>
            </a:r>
            <a:r>
              <a:rPr lang="pt-PT" sz="1800" dirty="0" err="1">
                <a:latin typeface="Arial"/>
                <a:cs typeface="Arial"/>
              </a:rPr>
              <a:t>Database</a:t>
            </a:r>
            <a:r>
              <a:rPr lang="pt-PT" sz="1800" dirty="0">
                <a:latin typeface="Arial"/>
                <a:cs typeface="Arial"/>
              </a:rPr>
              <a:t> </a:t>
            </a:r>
            <a:r>
              <a:rPr lang="pt-PT" sz="1800" dirty="0" err="1">
                <a:latin typeface="Arial"/>
                <a:cs typeface="Arial"/>
              </a:rPr>
              <a:t>Connection</a:t>
            </a:r>
            <a:r>
              <a:rPr lang="pt-PT" sz="1800" dirty="0">
                <a:latin typeface="Arial"/>
                <a:cs typeface="Arial"/>
              </a:rPr>
              <a:t> </a:t>
            </a:r>
            <a:r>
              <a:rPr lang="pt-PT" sz="1800" dirty="0" err="1">
                <a:latin typeface="Arial"/>
                <a:cs typeface="Arial"/>
              </a:rPr>
              <a:t>and</a:t>
            </a:r>
            <a:r>
              <a:rPr lang="pt-PT" sz="1800" dirty="0">
                <a:latin typeface="Arial"/>
                <a:cs typeface="Arial"/>
              </a:rPr>
              <a:t> </a:t>
            </a:r>
            <a:r>
              <a:rPr lang="pt-PT" sz="1800" dirty="0" err="1">
                <a:latin typeface="Arial"/>
                <a:cs typeface="Arial"/>
              </a:rPr>
              <a:t>Inserting</a:t>
            </a:r>
            <a:r>
              <a:rPr lang="pt-PT" sz="1800" dirty="0">
                <a:latin typeface="Arial"/>
                <a:cs typeface="Arial"/>
              </a:rPr>
              <a:t> data</a:t>
            </a:r>
          </a:p>
          <a:p>
            <a:pPr>
              <a:lnSpc>
                <a:spcPct val="150000"/>
              </a:lnSpc>
            </a:pPr>
            <a:r>
              <a:rPr lang="pt-PT" sz="2000" dirty="0">
                <a:latin typeface="Arial"/>
                <a:cs typeface="Arial"/>
              </a:rPr>
              <a:t>		</a:t>
            </a:r>
            <a:r>
              <a:rPr lang="pt-PT" dirty="0">
                <a:latin typeface="Arial"/>
                <a:cs typeface="Arial"/>
              </a:rPr>
              <a:t>5.1.2. </a:t>
            </a:r>
            <a:r>
              <a:rPr lang="pt-PT" dirty="0" err="1">
                <a:latin typeface="Arial"/>
                <a:cs typeface="Arial"/>
              </a:rPr>
              <a:t>Getting</a:t>
            </a:r>
            <a:r>
              <a:rPr lang="pt-PT" dirty="0">
                <a:latin typeface="Arial"/>
                <a:cs typeface="Arial"/>
              </a:rPr>
              <a:t> </a:t>
            </a:r>
            <a:r>
              <a:rPr lang="pt-PT" dirty="0" err="1">
                <a:latin typeface="Arial"/>
                <a:cs typeface="Arial"/>
              </a:rPr>
              <a:t>inserted</a:t>
            </a:r>
            <a:r>
              <a:rPr lang="pt-PT" dirty="0">
                <a:latin typeface="Arial"/>
                <a:cs typeface="Arial"/>
              </a:rPr>
              <a:t> data</a:t>
            </a:r>
          </a:p>
          <a:p>
            <a:pPr>
              <a:lnSpc>
                <a:spcPct val="150000"/>
              </a:lnSpc>
            </a:pPr>
            <a:r>
              <a:rPr lang="pt-PT" dirty="0">
                <a:latin typeface="Arial"/>
                <a:cs typeface="Arial"/>
              </a:rPr>
              <a:t>		5.1.3. </a:t>
            </a:r>
            <a:r>
              <a:rPr lang="pt-PT" dirty="0" err="1">
                <a:latin typeface="Arial"/>
                <a:cs typeface="Arial"/>
              </a:rPr>
              <a:t>Removing</a:t>
            </a:r>
            <a:r>
              <a:rPr lang="pt-PT" dirty="0">
                <a:latin typeface="Arial"/>
                <a:cs typeface="Arial"/>
              </a:rPr>
              <a:t> </a:t>
            </a:r>
            <a:r>
              <a:rPr lang="pt-PT" dirty="0" err="1">
                <a:latin typeface="Arial"/>
                <a:cs typeface="Arial"/>
              </a:rPr>
              <a:t>inserted</a:t>
            </a:r>
            <a:r>
              <a:rPr lang="pt-PT" dirty="0">
                <a:latin typeface="Arial"/>
                <a:cs typeface="Arial"/>
              </a:rPr>
              <a:t> data</a:t>
            </a:r>
          </a:p>
          <a:p>
            <a:pPr>
              <a:lnSpc>
                <a:spcPct val="150000"/>
              </a:lnSpc>
            </a:pPr>
            <a:r>
              <a:rPr lang="en-US" dirty="0">
                <a:latin typeface="Arial" pitchFamily="34" charset="0"/>
                <a:cs typeface="Arial" pitchFamily="34" charset="0"/>
              </a:rPr>
              <a:t>6. Difficulties &amp; future features</a:t>
            </a:r>
          </a:p>
          <a:p>
            <a:pPr>
              <a:lnSpc>
                <a:spcPct val="150000"/>
              </a:lnSpc>
            </a:pPr>
            <a:r>
              <a:rPr lang="en-US" dirty="0">
                <a:latin typeface="Arial" pitchFamily="34" charset="0"/>
                <a:cs typeface="Arial" pitchFamily="34" charset="0"/>
              </a:rPr>
              <a:t>7. Conclusion </a:t>
            </a:r>
          </a:p>
          <a:p>
            <a:pPr>
              <a:lnSpc>
                <a:spcPct val="150000"/>
              </a:lnSpc>
            </a:pPr>
            <a:r>
              <a:rPr lang="en-US" dirty="0">
                <a:latin typeface="Arial" pitchFamily="34" charset="0"/>
                <a:cs typeface="Arial" pitchFamily="34" charset="0"/>
              </a:rPr>
              <a:t>8. Bibliography and Web References</a:t>
            </a:r>
            <a:endParaRPr kumimoji="0" lang="pt-PT" sz="2000" b="0" i="0" u="none" strike="noStrike" kern="1200" cap="none" spc="0" normalizeH="0" baseline="0" noProof="0" dirty="0">
              <a:ln>
                <a:noFill/>
              </a:ln>
              <a:effectLst/>
              <a:uLnTx/>
              <a:uFillTx/>
              <a:latin typeface="Arial" pitchFamily="34" charset="0"/>
              <a:cs typeface="Arial" pitchFamily="34" charset="0"/>
            </a:endParaRPr>
          </a:p>
          <a:p>
            <a:pPr marL="0" marR="0" lvl="0" indent="0" defTabSz="914400" rtl="0" eaLnBrk="1" fontAlgn="auto" latinLnBrk="0" hangingPunct="1">
              <a:lnSpc>
                <a:spcPct val="200000"/>
              </a:lnSpc>
              <a:spcBef>
                <a:spcPct val="20000"/>
              </a:spcBef>
              <a:spcAft>
                <a:spcPts val="0"/>
              </a:spcAft>
              <a:buClrTx/>
              <a:buSzTx/>
              <a:buFont typeface="Arial" pitchFamily="34" charset="0"/>
              <a:buNone/>
              <a:tabLst/>
              <a:defRPr/>
            </a:pPr>
            <a:endParaRPr kumimoji="0" lang="pt-PT" sz="2000" b="0" i="0" u="none" strike="noStrike" kern="1200" cap="none" spc="0" normalizeH="0" baseline="0" noProof="0" dirty="0">
              <a:ln>
                <a:noFill/>
              </a:ln>
              <a:effectLst/>
              <a:uLnTx/>
              <a:uFillTx/>
              <a:latin typeface="Arial" pitchFamily="34" charset="0"/>
              <a:cs typeface="Arial" pitchFamily="34" charset="0"/>
            </a:endParaRPr>
          </a:p>
          <a:p>
            <a:pPr marL="0" marR="0" lvl="0" indent="0" defTabSz="914400" rtl="0" eaLnBrk="1" fontAlgn="auto" latinLnBrk="0" hangingPunct="1">
              <a:lnSpc>
                <a:spcPct val="200000"/>
              </a:lnSpc>
              <a:spcBef>
                <a:spcPct val="20000"/>
              </a:spcBef>
              <a:spcAft>
                <a:spcPts val="0"/>
              </a:spcAft>
              <a:buClrTx/>
              <a:buSzTx/>
              <a:buFont typeface="Arial" pitchFamily="34" charset="0"/>
              <a:buNone/>
              <a:tabLst/>
              <a:defRPr/>
            </a:pPr>
            <a:endParaRPr kumimoji="0" lang="pt-PT" sz="2000" b="0" i="0" u="none" strike="noStrike" kern="1200" cap="none" spc="0" normalizeH="0" baseline="0" noProof="0" dirty="0">
              <a:ln>
                <a:noFill/>
              </a:ln>
              <a:effectLst/>
              <a:uLnTx/>
              <a:uFillTx/>
              <a:latin typeface="Arial" pitchFamily="34" charset="0"/>
              <a:cs typeface="Arial" pitchFamily="34" charset="0"/>
            </a:endParaRPr>
          </a:p>
        </p:txBody>
      </p:sp>
      <p:pic>
        <p:nvPicPr>
          <p:cNvPr id="16" name="Picture 41" descr="logotipo - ipvc">
            <a:extLst>
              <a:ext uri="{FF2B5EF4-FFF2-40B4-BE49-F238E27FC236}">
                <a16:creationId xmlns:a16="http://schemas.microsoft.com/office/drawing/2014/main" id="{C90C3199-F880-460C-AA16-A175D5C87D57}"/>
              </a:ext>
            </a:extLst>
          </p:cNvPr>
          <p:cNvPicPr>
            <a:picLocks noChangeAspect="1" noChangeArrowheads="1"/>
          </p:cNvPicPr>
          <p:nvPr/>
        </p:nvPicPr>
        <p:blipFill>
          <a:blip r:embed="rId3" cstate="print"/>
          <a:srcRect/>
          <a:stretch>
            <a:fillRect/>
          </a:stretch>
        </p:blipFill>
        <p:spPr bwMode="auto">
          <a:xfrm>
            <a:off x="8229600" y="228600"/>
            <a:ext cx="603250" cy="675640"/>
          </a:xfrm>
          <a:prstGeom prst="rect">
            <a:avLst/>
          </a:prstGeom>
          <a:noFill/>
          <a:ln w="9525">
            <a:noFill/>
            <a:miter lim="800000"/>
            <a:headEnd/>
            <a:tailEnd/>
          </a:ln>
        </p:spPr>
      </p:pic>
      <p:sp>
        <p:nvSpPr>
          <p:cNvPr id="17" name="Rectângulo 19">
            <a:extLst>
              <a:ext uri="{FF2B5EF4-FFF2-40B4-BE49-F238E27FC236}">
                <a16:creationId xmlns:a16="http://schemas.microsoft.com/office/drawing/2014/main" id="{3C6A6D10-87AE-4CFC-9F7E-21E78BDC10DF}"/>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8" name="Rectângulo 14">
            <a:extLst>
              <a:ext uri="{FF2B5EF4-FFF2-40B4-BE49-F238E27FC236}">
                <a16:creationId xmlns:a16="http://schemas.microsoft.com/office/drawing/2014/main" id="{1E2AFAFA-D358-4D16-9AE2-2212C6CBBDB5}"/>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20" name="Line 9">
            <a:extLst>
              <a:ext uri="{FF2B5EF4-FFF2-40B4-BE49-F238E27FC236}">
                <a16:creationId xmlns:a16="http://schemas.microsoft.com/office/drawing/2014/main" id="{6CA0425C-4FB1-4803-A4F6-AEB672861C39}"/>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21" name="Text Box 10">
            <a:extLst>
              <a:ext uri="{FF2B5EF4-FFF2-40B4-BE49-F238E27FC236}">
                <a16:creationId xmlns:a16="http://schemas.microsoft.com/office/drawing/2014/main" id="{B018CE0B-304B-484B-89C9-62CEF1DBC71F}"/>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22" name="Rectangle 11">
            <a:extLst>
              <a:ext uri="{FF2B5EF4-FFF2-40B4-BE49-F238E27FC236}">
                <a16:creationId xmlns:a16="http://schemas.microsoft.com/office/drawing/2014/main" id="{B73EB36F-E7AE-4064-9DE9-8F3945B83180}"/>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a:t>
            </a:fld>
            <a:r>
              <a:rPr lang="pt-PT" sz="1000" dirty="0"/>
              <a:t> -</a:t>
            </a:r>
          </a:p>
        </p:txBody>
      </p:sp>
      <p:pic>
        <p:nvPicPr>
          <p:cNvPr id="23" name="Imagem 22">
            <a:extLst>
              <a:ext uri="{FF2B5EF4-FFF2-40B4-BE49-F238E27FC236}">
                <a16:creationId xmlns:a16="http://schemas.microsoft.com/office/drawing/2014/main" id="{BDCA8F5C-B127-44E7-A8F7-D74748BD3D6F}"/>
              </a:ext>
            </a:extLst>
          </p:cNvPr>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sp>
        <p:nvSpPr>
          <p:cNvPr id="24" name="Rectângulo 10">
            <a:extLst>
              <a:ext uri="{FF2B5EF4-FFF2-40B4-BE49-F238E27FC236}">
                <a16:creationId xmlns:a16="http://schemas.microsoft.com/office/drawing/2014/main" id="{99BA552A-D2D1-48E5-98DA-E896C4B080CC}"/>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20</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3BF97400-B58E-417D-9EC6-01CAC92D0FB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6526" y="1955584"/>
            <a:ext cx="3742073" cy="2006797"/>
          </a:xfrm>
          <a:prstGeom prst="rect">
            <a:avLst/>
          </a:prstGeom>
          <a:noFill/>
          <a:ln>
            <a:noFill/>
          </a:ln>
        </p:spPr>
      </p:pic>
      <p:pic>
        <p:nvPicPr>
          <p:cNvPr id="20" name="Imagem 19">
            <a:extLst>
              <a:ext uri="{FF2B5EF4-FFF2-40B4-BE49-F238E27FC236}">
                <a16:creationId xmlns:a16="http://schemas.microsoft.com/office/drawing/2014/main" id="{B55F2025-8042-4D09-8657-49C40BD5A05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38600" y="4114802"/>
            <a:ext cx="4139826" cy="2043269"/>
          </a:xfrm>
          <a:prstGeom prst="rect">
            <a:avLst/>
          </a:prstGeom>
          <a:noFill/>
          <a:ln>
            <a:noFill/>
          </a:ln>
        </p:spPr>
      </p:pic>
      <p:sp>
        <p:nvSpPr>
          <p:cNvPr id="2" name="CaixaDeTexto 1">
            <a:extLst>
              <a:ext uri="{FF2B5EF4-FFF2-40B4-BE49-F238E27FC236}">
                <a16:creationId xmlns:a16="http://schemas.microsoft.com/office/drawing/2014/main" id="{DEB3A6D6-B8C4-41BB-9FA9-EF1DC77783C4}"/>
              </a:ext>
            </a:extLst>
          </p:cNvPr>
          <p:cNvSpPr txBox="1"/>
          <p:nvPr/>
        </p:nvSpPr>
        <p:spPr>
          <a:xfrm>
            <a:off x="380999" y="1085851"/>
            <a:ext cx="7907339" cy="646331"/>
          </a:xfrm>
          <a:prstGeom prst="rect">
            <a:avLst/>
          </a:prstGeom>
          <a:noFill/>
        </p:spPr>
        <p:txBody>
          <a:bodyPr wrap="square" rtlCol="0">
            <a:spAutoFit/>
          </a:bodyPr>
          <a:lstStyle/>
          <a:p>
            <a:r>
              <a:rPr lang="pt-PT" dirty="0"/>
              <a:t>Other ways of exploring and analyzing shapefiles is by using other open-source tools that support goespacial data. One of those tools is QGIS.</a:t>
            </a:r>
          </a:p>
        </p:txBody>
      </p:sp>
      <p:sp>
        <p:nvSpPr>
          <p:cNvPr id="23" name="Text Box 13">
            <a:extLst>
              <a:ext uri="{FF2B5EF4-FFF2-40B4-BE49-F238E27FC236}">
                <a16:creationId xmlns:a16="http://schemas.microsoft.com/office/drawing/2014/main" id="{03CCF57D-4790-4B9F-8063-8F0585CE311C}"/>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3.2. QGIS</a:t>
            </a:r>
            <a:endParaRPr lang="pt-PT" sz="2000" b="1" dirty="0">
              <a:effectLst>
                <a:outerShdw blurRad="38100" dist="38100" dir="2700000" algn="tl">
                  <a:srgbClr val="C0C0C0"/>
                </a:outerShdw>
              </a:effectLst>
              <a:latin typeface="Arial" charset="0"/>
            </a:endParaRPr>
          </a:p>
        </p:txBody>
      </p:sp>
      <p:sp>
        <p:nvSpPr>
          <p:cNvPr id="7" name="CaixaDeTexto 6">
            <a:extLst>
              <a:ext uri="{FF2B5EF4-FFF2-40B4-BE49-F238E27FC236}">
                <a16:creationId xmlns:a16="http://schemas.microsoft.com/office/drawing/2014/main" id="{75855298-1F6B-496D-95A0-607AC96CE0FA}"/>
              </a:ext>
            </a:extLst>
          </p:cNvPr>
          <p:cNvSpPr txBox="1"/>
          <p:nvPr/>
        </p:nvSpPr>
        <p:spPr>
          <a:xfrm>
            <a:off x="3200400" y="2630870"/>
            <a:ext cx="2209800" cy="923330"/>
          </a:xfrm>
          <a:prstGeom prst="rect">
            <a:avLst/>
          </a:prstGeom>
          <a:noFill/>
        </p:spPr>
        <p:txBody>
          <a:bodyPr wrap="square" rtlCol="0">
            <a:spAutoFit/>
          </a:bodyPr>
          <a:lstStyle/>
          <a:p>
            <a:r>
              <a:rPr lang="pt-PT" dirty="0"/>
              <a:t>Shapefiles with information about water spots</a:t>
            </a:r>
          </a:p>
        </p:txBody>
      </p:sp>
      <p:cxnSp>
        <p:nvCxnSpPr>
          <p:cNvPr id="12" name="Conector de Seta Reta 11">
            <a:extLst>
              <a:ext uri="{FF2B5EF4-FFF2-40B4-BE49-F238E27FC236}">
                <a16:creationId xmlns:a16="http://schemas.microsoft.com/office/drawing/2014/main" id="{D61FCFD0-F420-45BD-B8BD-30209A90AC34}"/>
              </a:ext>
            </a:extLst>
          </p:cNvPr>
          <p:cNvCxnSpPr>
            <a:endCxn id="7" idx="1"/>
          </p:cNvCxnSpPr>
          <p:nvPr/>
        </p:nvCxnSpPr>
        <p:spPr>
          <a:xfrm>
            <a:off x="2743200" y="2907869"/>
            <a:ext cx="457200" cy="1846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have Direita 12">
            <a:extLst>
              <a:ext uri="{FF2B5EF4-FFF2-40B4-BE49-F238E27FC236}">
                <a16:creationId xmlns:a16="http://schemas.microsoft.com/office/drawing/2014/main" id="{15730473-AEEC-4664-BE0F-EDF263901FA5}"/>
              </a:ext>
            </a:extLst>
          </p:cNvPr>
          <p:cNvSpPr/>
          <p:nvPr/>
        </p:nvSpPr>
        <p:spPr>
          <a:xfrm>
            <a:off x="6781800" y="4685071"/>
            <a:ext cx="45719" cy="790564"/>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4" name="CaixaDeTexto 13">
            <a:extLst>
              <a:ext uri="{FF2B5EF4-FFF2-40B4-BE49-F238E27FC236}">
                <a16:creationId xmlns:a16="http://schemas.microsoft.com/office/drawing/2014/main" id="{71F36134-7B5E-4CC5-B08A-A65294F78ADE}"/>
              </a:ext>
            </a:extLst>
          </p:cNvPr>
          <p:cNvSpPr txBox="1"/>
          <p:nvPr/>
        </p:nvSpPr>
        <p:spPr>
          <a:xfrm>
            <a:off x="6781800" y="4784225"/>
            <a:ext cx="1752600" cy="646331"/>
          </a:xfrm>
          <a:prstGeom prst="rect">
            <a:avLst/>
          </a:prstGeom>
          <a:noFill/>
        </p:spPr>
        <p:txBody>
          <a:bodyPr wrap="square" rtlCol="0">
            <a:spAutoFit/>
          </a:bodyPr>
          <a:lstStyle/>
          <a:p>
            <a:r>
              <a:rPr lang="pt-PT" dirty="0"/>
              <a:t>Shapefiles </a:t>
            </a:r>
            <a:r>
              <a:rPr lang="pt-PT" dirty="0" err="1"/>
              <a:t>about</a:t>
            </a:r>
            <a:r>
              <a:rPr lang="pt-PT" dirty="0"/>
              <a:t> countries</a:t>
            </a:r>
          </a:p>
        </p:txBody>
      </p:sp>
    </p:spTree>
    <p:extLst>
      <p:ext uri="{BB962C8B-B14F-4D97-AF65-F5344CB8AC3E}">
        <p14:creationId xmlns:p14="http://schemas.microsoft.com/office/powerpoint/2010/main" val="3158216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21</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2F49600B-39BA-4F0D-96E5-1F1865F3EC13}"/>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00200" y="2192878"/>
            <a:ext cx="6356725" cy="3827460"/>
          </a:xfrm>
          <a:prstGeom prst="rect">
            <a:avLst/>
          </a:prstGeom>
          <a:noFill/>
          <a:ln>
            <a:noFill/>
          </a:ln>
        </p:spPr>
      </p:pic>
      <p:sp>
        <p:nvSpPr>
          <p:cNvPr id="2" name="CaixaDeTexto 1">
            <a:extLst>
              <a:ext uri="{FF2B5EF4-FFF2-40B4-BE49-F238E27FC236}">
                <a16:creationId xmlns:a16="http://schemas.microsoft.com/office/drawing/2014/main" id="{FBD507D7-5923-417B-931B-1EA7810B0479}"/>
              </a:ext>
            </a:extLst>
          </p:cNvPr>
          <p:cNvSpPr txBox="1"/>
          <p:nvPr/>
        </p:nvSpPr>
        <p:spPr>
          <a:xfrm>
            <a:off x="311150" y="1219200"/>
            <a:ext cx="8299450" cy="923330"/>
          </a:xfrm>
          <a:prstGeom prst="rect">
            <a:avLst/>
          </a:prstGeom>
          <a:noFill/>
        </p:spPr>
        <p:txBody>
          <a:bodyPr wrap="square" rtlCol="0">
            <a:spAutoFit/>
          </a:bodyPr>
          <a:lstStyle/>
          <a:p>
            <a:r>
              <a:rPr lang="pt-PT" dirty="0"/>
              <a:t>QGIS has multiple features that use the data contained on the shapefiles to, for example, present personalized information about each point, line or polygon rendered using the shapefile</a:t>
            </a:r>
          </a:p>
        </p:txBody>
      </p:sp>
      <p:sp>
        <p:nvSpPr>
          <p:cNvPr id="3" name="Retângulo 2">
            <a:extLst>
              <a:ext uri="{FF2B5EF4-FFF2-40B4-BE49-F238E27FC236}">
                <a16:creationId xmlns:a16="http://schemas.microsoft.com/office/drawing/2014/main" id="{FEE4D5D4-8D1B-42D1-B781-D6A9FF6ACED4}"/>
              </a:ext>
            </a:extLst>
          </p:cNvPr>
          <p:cNvSpPr/>
          <p:nvPr/>
        </p:nvSpPr>
        <p:spPr>
          <a:xfrm>
            <a:off x="2971800" y="3048000"/>
            <a:ext cx="609600" cy="6857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1" name="Conector de Seta Reta 10">
            <a:extLst>
              <a:ext uri="{FF2B5EF4-FFF2-40B4-BE49-F238E27FC236}">
                <a16:creationId xmlns:a16="http://schemas.microsoft.com/office/drawing/2014/main" id="{4E142291-2909-476F-BB1E-70CC843C333D}"/>
              </a:ext>
            </a:extLst>
          </p:cNvPr>
          <p:cNvCxnSpPr/>
          <p:nvPr/>
        </p:nvCxnSpPr>
        <p:spPr>
          <a:xfrm flipH="1">
            <a:off x="1524000" y="3352800"/>
            <a:ext cx="14478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B1AF923A-882C-4917-8756-166FF5C63B43}"/>
              </a:ext>
            </a:extLst>
          </p:cNvPr>
          <p:cNvSpPr txBox="1"/>
          <p:nvPr/>
        </p:nvSpPr>
        <p:spPr>
          <a:xfrm>
            <a:off x="260350" y="2629280"/>
            <a:ext cx="1371600" cy="1477328"/>
          </a:xfrm>
          <a:prstGeom prst="rect">
            <a:avLst/>
          </a:prstGeom>
          <a:noFill/>
        </p:spPr>
        <p:txBody>
          <a:bodyPr wrap="square" rtlCol="0">
            <a:spAutoFit/>
          </a:bodyPr>
          <a:lstStyle/>
          <a:p>
            <a:r>
              <a:rPr lang="pt-PT" dirty="0"/>
              <a:t>Points that represent schools from Viana’s district</a:t>
            </a:r>
          </a:p>
        </p:txBody>
      </p:sp>
      <p:cxnSp>
        <p:nvCxnSpPr>
          <p:cNvPr id="14" name="Conector de Seta Reta 13">
            <a:extLst>
              <a:ext uri="{FF2B5EF4-FFF2-40B4-BE49-F238E27FC236}">
                <a16:creationId xmlns:a16="http://schemas.microsoft.com/office/drawing/2014/main" id="{FB3F6CF9-B893-4DA6-98AD-A1C74FD983D4}"/>
              </a:ext>
            </a:extLst>
          </p:cNvPr>
          <p:cNvCxnSpPr/>
          <p:nvPr/>
        </p:nvCxnSpPr>
        <p:spPr>
          <a:xfrm>
            <a:off x="3276600" y="3352800"/>
            <a:ext cx="6096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6610FFB7-FE16-4181-ABB1-F91827293AFE}"/>
              </a:ext>
            </a:extLst>
          </p:cNvPr>
          <p:cNvSpPr txBox="1"/>
          <p:nvPr/>
        </p:nvSpPr>
        <p:spPr>
          <a:xfrm>
            <a:off x="3962400" y="3962400"/>
            <a:ext cx="1600200" cy="646331"/>
          </a:xfrm>
          <a:prstGeom prst="rect">
            <a:avLst/>
          </a:prstGeom>
          <a:noFill/>
        </p:spPr>
        <p:txBody>
          <a:bodyPr wrap="square" rtlCol="0">
            <a:spAutoFit/>
          </a:bodyPr>
          <a:lstStyle/>
          <a:p>
            <a:r>
              <a:rPr lang="pt-PT" dirty="0"/>
              <a:t>Selected point information</a:t>
            </a:r>
          </a:p>
        </p:txBody>
      </p:sp>
      <p:sp>
        <p:nvSpPr>
          <p:cNvPr id="26" name="Text Box 13">
            <a:extLst>
              <a:ext uri="{FF2B5EF4-FFF2-40B4-BE49-F238E27FC236}">
                <a16:creationId xmlns:a16="http://schemas.microsoft.com/office/drawing/2014/main" id="{CABB7230-8DE4-461E-B8AB-AFD08712E930}"/>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3.2. QGIS</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1988103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22</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298D03C3-A076-465C-BBE8-08A95FDA3C22}"/>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50825" y="1132132"/>
            <a:ext cx="4705350" cy="2839085"/>
          </a:xfrm>
          <a:prstGeom prst="rect">
            <a:avLst/>
          </a:prstGeom>
          <a:noFill/>
          <a:ln>
            <a:noFill/>
          </a:ln>
        </p:spPr>
      </p:pic>
      <p:pic>
        <p:nvPicPr>
          <p:cNvPr id="21" name="Imagem 20">
            <a:extLst>
              <a:ext uri="{FF2B5EF4-FFF2-40B4-BE49-F238E27FC236}">
                <a16:creationId xmlns:a16="http://schemas.microsoft.com/office/drawing/2014/main" id="{895CF16E-FDE3-4C1A-88F1-4C3264B12AA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38735" y="3582670"/>
            <a:ext cx="4772025" cy="2574290"/>
          </a:xfrm>
          <a:prstGeom prst="rect">
            <a:avLst/>
          </a:prstGeom>
          <a:noFill/>
          <a:ln>
            <a:noFill/>
          </a:ln>
        </p:spPr>
      </p:pic>
      <p:sp>
        <p:nvSpPr>
          <p:cNvPr id="17" name="Text Box 13">
            <a:extLst>
              <a:ext uri="{FF2B5EF4-FFF2-40B4-BE49-F238E27FC236}">
                <a16:creationId xmlns:a16="http://schemas.microsoft.com/office/drawing/2014/main" id="{74FD16EA-5ADB-4EE1-9975-AA8C6102DF5D}"/>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3.2. QGIS</a:t>
            </a:r>
            <a:endParaRPr lang="pt-PT" sz="2000" b="1" dirty="0">
              <a:effectLst>
                <a:outerShdw blurRad="38100" dist="38100" dir="2700000" algn="tl">
                  <a:srgbClr val="C0C0C0"/>
                </a:outerShdw>
              </a:effectLst>
              <a:latin typeface="Arial" charset="0"/>
            </a:endParaRPr>
          </a:p>
        </p:txBody>
      </p:sp>
      <p:cxnSp>
        <p:nvCxnSpPr>
          <p:cNvPr id="3" name="Conector: Angulado 2">
            <a:extLst>
              <a:ext uri="{FF2B5EF4-FFF2-40B4-BE49-F238E27FC236}">
                <a16:creationId xmlns:a16="http://schemas.microsoft.com/office/drawing/2014/main" id="{870AC410-FA51-40EC-90F8-26E8BCE3AE86}"/>
              </a:ext>
            </a:extLst>
          </p:cNvPr>
          <p:cNvCxnSpPr>
            <a:stCxn id="18" idx="2"/>
            <a:endCxn id="21" idx="1"/>
          </p:cNvCxnSpPr>
          <p:nvPr/>
        </p:nvCxnSpPr>
        <p:spPr>
          <a:xfrm rot="16200000" flipH="1">
            <a:off x="2921818" y="3652898"/>
            <a:ext cx="898598" cy="153523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57A92B89-863A-46D3-8307-5072076C8B48}"/>
              </a:ext>
            </a:extLst>
          </p:cNvPr>
          <p:cNvSpPr txBox="1"/>
          <p:nvPr/>
        </p:nvSpPr>
        <p:spPr>
          <a:xfrm>
            <a:off x="184943" y="4083629"/>
            <a:ext cx="2484439" cy="2308324"/>
          </a:xfrm>
          <a:prstGeom prst="rect">
            <a:avLst/>
          </a:prstGeom>
          <a:noFill/>
        </p:spPr>
        <p:txBody>
          <a:bodyPr wrap="square" rtlCol="0">
            <a:spAutoFit/>
          </a:bodyPr>
          <a:lstStyle/>
          <a:p>
            <a:r>
              <a:rPr lang="pt-PT" dirty="0"/>
              <a:t>By installing plugins on QGIS it is possible to perform searches to data on shapefiles and present only the geospacial visualization of the result. Result from ‘Braga’ search.</a:t>
            </a:r>
          </a:p>
        </p:txBody>
      </p:sp>
    </p:spTree>
    <p:extLst>
      <p:ext uri="{BB962C8B-B14F-4D97-AF65-F5344CB8AC3E}">
        <p14:creationId xmlns:p14="http://schemas.microsoft.com/office/powerpoint/2010/main" val="12993667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1CFB80A5-58D2-4DC3-BF69-2EFC408571B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3000" y="2342554"/>
            <a:ext cx="4343400" cy="2309490"/>
          </a:xfrm>
          <a:prstGeom prst="rect">
            <a:avLst/>
          </a:prstGeom>
          <a:noFill/>
          <a:ln>
            <a:noFill/>
          </a:ln>
        </p:spPr>
      </p:pic>
      <p:pic>
        <p:nvPicPr>
          <p:cNvPr id="20" name="Imagem 19">
            <a:extLst>
              <a:ext uri="{FF2B5EF4-FFF2-40B4-BE49-F238E27FC236}">
                <a16:creationId xmlns:a16="http://schemas.microsoft.com/office/drawing/2014/main" id="{BF0CE1E0-0B69-4B0E-B585-B0852F587CF4}"/>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51386" y="4130827"/>
            <a:ext cx="3720725" cy="1953109"/>
          </a:xfrm>
          <a:prstGeom prst="rect">
            <a:avLst/>
          </a:prstGeom>
          <a:noFill/>
          <a:ln>
            <a:noFill/>
          </a:ln>
        </p:spPr>
      </p:pic>
      <p:sp>
        <p:nvSpPr>
          <p:cNvPr id="18" name="Text Box 13">
            <a:extLst>
              <a:ext uri="{FF2B5EF4-FFF2-40B4-BE49-F238E27FC236}">
                <a16:creationId xmlns:a16="http://schemas.microsoft.com/office/drawing/2014/main" id="{B5ED304C-90DA-495D-B87B-77F2A11639CD}"/>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3.2. QGIS</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D002F2D9-B3BB-4F14-9BD9-699547809B2F}"/>
              </a:ext>
            </a:extLst>
          </p:cNvPr>
          <p:cNvSpPr txBox="1"/>
          <p:nvPr/>
        </p:nvSpPr>
        <p:spPr>
          <a:xfrm>
            <a:off x="381000" y="1219200"/>
            <a:ext cx="8229600" cy="923330"/>
          </a:xfrm>
          <a:prstGeom prst="rect">
            <a:avLst/>
          </a:prstGeom>
          <a:noFill/>
        </p:spPr>
        <p:txBody>
          <a:bodyPr wrap="square" rtlCol="0">
            <a:spAutoFit/>
          </a:bodyPr>
          <a:lstStyle/>
          <a:p>
            <a:r>
              <a:rPr lang="pt-PT" dirty="0"/>
              <a:t>All the information that appears on QGIS uses the same line of thought of regular open-source maps that can be freely used. Each information relative to a shapefile is rendered on the top of each other by layers.</a:t>
            </a:r>
          </a:p>
        </p:txBody>
      </p:sp>
      <p:cxnSp>
        <p:nvCxnSpPr>
          <p:cNvPr id="7" name="Conector de Seta Reta 6">
            <a:extLst>
              <a:ext uri="{FF2B5EF4-FFF2-40B4-BE49-F238E27FC236}">
                <a16:creationId xmlns:a16="http://schemas.microsoft.com/office/drawing/2014/main" id="{57366BD2-359F-4D5A-9FDB-0573EAE15A23}"/>
              </a:ext>
            </a:extLst>
          </p:cNvPr>
          <p:cNvCxnSpPr/>
          <p:nvPr/>
        </p:nvCxnSpPr>
        <p:spPr>
          <a:xfrm flipH="1">
            <a:off x="914400" y="3815724"/>
            <a:ext cx="1828800" cy="3752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F43A978B-E9C4-4416-A38F-AB8277F90AFF}"/>
              </a:ext>
            </a:extLst>
          </p:cNvPr>
          <p:cNvCxnSpPr>
            <a:cxnSpLocks/>
          </p:cNvCxnSpPr>
          <p:nvPr/>
        </p:nvCxnSpPr>
        <p:spPr>
          <a:xfrm flipV="1">
            <a:off x="5486400" y="2895600"/>
            <a:ext cx="708193" cy="1466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80B27BF5-9A7B-4B36-A231-FD3BC200EA1B}"/>
              </a:ext>
            </a:extLst>
          </p:cNvPr>
          <p:cNvCxnSpPr>
            <a:cxnSpLocks/>
          </p:cNvCxnSpPr>
          <p:nvPr/>
        </p:nvCxnSpPr>
        <p:spPr>
          <a:xfrm>
            <a:off x="3429000" y="3815724"/>
            <a:ext cx="0" cy="11379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958E9543-169E-46C0-8AEF-44C429282526}"/>
              </a:ext>
            </a:extLst>
          </p:cNvPr>
          <p:cNvSpPr txBox="1"/>
          <p:nvPr/>
        </p:nvSpPr>
        <p:spPr>
          <a:xfrm>
            <a:off x="381000" y="4191000"/>
            <a:ext cx="1066800" cy="369332"/>
          </a:xfrm>
          <a:prstGeom prst="rect">
            <a:avLst/>
          </a:prstGeom>
          <a:noFill/>
        </p:spPr>
        <p:txBody>
          <a:bodyPr wrap="square" rtlCol="0">
            <a:spAutoFit/>
          </a:bodyPr>
          <a:lstStyle/>
          <a:p>
            <a:r>
              <a:rPr lang="pt-PT" dirty="0"/>
              <a:t>Layer 1</a:t>
            </a:r>
          </a:p>
        </p:txBody>
      </p:sp>
      <p:sp>
        <p:nvSpPr>
          <p:cNvPr id="28" name="CaixaDeTexto 27">
            <a:extLst>
              <a:ext uri="{FF2B5EF4-FFF2-40B4-BE49-F238E27FC236}">
                <a16:creationId xmlns:a16="http://schemas.microsoft.com/office/drawing/2014/main" id="{617E8488-D7F2-455D-AF09-4C0B2428D41F}"/>
              </a:ext>
            </a:extLst>
          </p:cNvPr>
          <p:cNvSpPr txBox="1"/>
          <p:nvPr/>
        </p:nvSpPr>
        <p:spPr>
          <a:xfrm>
            <a:off x="2971800" y="4918658"/>
            <a:ext cx="1066800" cy="369332"/>
          </a:xfrm>
          <a:prstGeom prst="rect">
            <a:avLst/>
          </a:prstGeom>
          <a:noFill/>
        </p:spPr>
        <p:txBody>
          <a:bodyPr wrap="square" rtlCol="0">
            <a:spAutoFit/>
          </a:bodyPr>
          <a:lstStyle/>
          <a:p>
            <a:r>
              <a:rPr lang="pt-PT" dirty="0"/>
              <a:t>Layer 2</a:t>
            </a:r>
          </a:p>
        </p:txBody>
      </p:sp>
      <p:sp>
        <p:nvSpPr>
          <p:cNvPr id="29" name="CaixaDeTexto 28">
            <a:extLst>
              <a:ext uri="{FF2B5EF4-FFF2-40B4-BE49-F238E27FC236}">
                <a16:creationId xmlns:a16="http://schemas.microsoft.com/office/drawing/2014/main" id="{28C9320A-310E-4FE0-BCC1-062C1019572B}"/>
              </a:ext>
            </a:extLst>
          </p:cNvPr>
          <p:cNvSpPr txBox="1"/>
          <p:nvPr/>
        </p:nvSpPr>
        <p:spPr>
          <a:xfrm>
            <a:off x="6209833" y="2701339"/>
            <a:ext cx="876767" cy="369332"/>
          </a:xfrm>
          <a:prstGeom prst="rect">
            <a:avLst/>
          </a:prstGeom>
          <a:noFill/>
        </p:spPr>
        <p:txBody>
          <a:bodyPr wrap="square" rtlCol="0">
            <a:spAutoFit/>
          </a:bodyPr>
          <a:lstStyle/>
          <a:p>
            <a:r>
              <a:rPr lang="pt-PT" dirty="0"/>
              <a:t>Layer 3</a:t>
            </a:r>
          </a:p>
        </p:txBody>
      </p:sp>
      <p:sp>
        <p:nvSpPr>
          <p:cNvPr id="25" name="Retângulo 24">
            <a:extLst>
              <a:ext uri="{FF2B5EF4-FFF2-40B4-BE49-F238E27FC236}">
                <a16:creationId xmlns:a16="http://schemas.microsoft.com/office/drawing/2014/main" id="{C59AB795-B76D-4018-BE76-5E50720990CA}"/>
              </a:ext>
            </a:extLst>
          </p:cNvPr>
          <p:cNvSpPr/>
          <p:nvPr/>
        </p:nvSpPr>
        <p:spPr>
          <a:xfrm>
            <a:off x="3886200" y="2819400"/>
            <a:ext cx="1584960" cy="685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7" name="Conector de Seta Reta 26">
            <a:extLst>
              <a:ext uri="{FF2B5EF4-FFF2-40B4-BE49-F238E27FC236}">
                <a16:creationId xmlns:a16="http://schemas.microsoft.com/office/drawing/2014/main" id="{C474042D-3533-4732-825A-EDE82344F574}"/>
              </a:ext>
            </a:extLst>
          </p:cNvPr>
          <p:cNvCxnSpPr/>
          <p:nvPr/>
        </p:nvCxnSpPr>
        <p:spPr>
          <a:xfrm>
            <a:off x="3657600" y="3595322"/>
            <a:ext cx="1905000" cy="9074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6EF5B1D9-EDD0-489B-9958-0087EC09032D}"/>
              </a:ext>
            </a:extLst>
          </p:cNvPr>
          <p:cNvSpPr txBox="1"/>
          <p:nvPr/>
        </p:nvSpPr>
        <p:spPr>
          <a:xfrm>
            <a:off x="5562600" y="3544669"/>
            <a:ext cx="2286000" cy="646331"/>
          </a:xfrm>
          <a:prstGeom prst="rect">
            <a:avLst/>
          </a:prstGeom>
          <a:noFill/>
        </p:spPr>
        <p:txBody>
          <a:bodyPr wrap="square" rtlCol="0">
            <a:spAutoFit/>
          </a:bodyPr>
          <a:lstStyle/>
          <a:p>
            <a:r>
              <a:rPr lang="pt-PT" dirty="0"/>
              <a:t>Information on purple area</a:t>
            </a:r>
          </a:p>
        </p:txBody>
      </p:sp>
    </p:spTree>
    <p:extLst>
      <p:ext uri="{BB962C8B-B14F-4D97-AF65-F5344CB8AC3E}">
        <p14:creationId xmlns:p14="http://schemas.microsoft.com/office/powerpoint/2010/main" val="2985853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496FBEA0-F6F9-41CA-8F2A-A9C048C4AA1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1200" y="2340293"/>
            <a:ext cx="4951730" cy="2682240"/>
          </a:xfrm>
          <a:prstGeom prst="rect">
            <a:avLst/>
          </a:prstGeom>
          <a:noFill/>
          <a:ln>
            <a:noFill/>
          </a:ln>
        </p:spPr>
      </p:pic>
      <p:sp>
        <p:nvSpPr>
          <p:cNvPr id="17" name="Text Box 13">
            <a:extLst>
              <a:ext uri="{FF2B5EF4-FFF2-40B4-BE49-F238E27FC236}">
                <a16:creationId xmlns:a16="http://schemas.microsoft.com/office/drawing/2014/main" id="{CE70E67A-53E4-4B93-8D5D-5906C122B2AD}"/>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3.2. QGIS</a:t>
            </a:r>
            <a:endParaRPr lang="pt-PT" sz="2000" b="1" dirty="0">
              <a:effectLst>
                <a:outerShdw blurRad="38100" dist="38100" dir="2700000" algn="tl">
                  <a:srgbClr val="C0C0C0"/>
                </a:outerShdw>
              </a:effectLst>
              <a:latin typeface="Arial" charset="0"/>
            </a:endParaRPr>
          </a:p>
        </p:txBody>
      </p:sp>
      <p:sp>
        <p:nvSpPr>
          <p:cNvPr id="2" name="Retângulo 1">
            <a:extLst>
              <a:ext uri="{FF2B5EF4-FFF2-40B4-BE49-F238E27FC236}">
                <a16:creationId xmlns:a16="http://schemas.microsoft.com/office/drawing/2014/main" id="{F952016F-70F8-4ADC-9DA7-5DBDB1F954FA}"/>
              </a:ext>
            </a:extLst>
          </p:cNvPr>
          <p:cNvSpPr/>
          <p:nvPr/>
        </p:nvSpPr>
        <p:spPr>
          <a:xfrm>
            <a:off x="3884612" y="3563699"/>
            <a:ext cx="228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7" name="Conector de Seta Reta 6">
            <a:extLst>
              <a:ext uri="{FF2B5EF4-FFF2-40B4-BE49-F238E27FC236}">
                <a16:creationId xmlns:a16="http://schemas.microsoft.com/office/drawing/2014/main" id="{5B83E5AC-D5F2-438B-AA3C-CFE4DF7F7DF3}"/>
              </a:ext>
            </a:extLst>
          </p:cNvPr>
          <p:cNvCxnSpPr/>
          <p:nvPr/>
        </p:nvCxnSpPr>
        <p:spPr>
          <a:xfrm flipV="1">
            <a:off x="4113212" y="3335099"/>
            <a:ext cx="1676400" cy="30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7DAFF64B-D7CA-413F-A581-1CDCE9BB7BF8}"/>
              </a:ext>
            </a:extLst>
          </p:cNvPr>
          <p:cNvSpPr txBox="1"/>
          <p:nvPr/>
        </p:nvSpPr>
        <p:spPr>
          <a:xfrm>
            <a:off x="2552700" y="1883808"/>
            <a:ext cx="4038600" cy="369332"/>
          </a:xfrm>
          <a:prstGeom prst="rect">
            <a:avLst/>
          </a:prstGeom>
          <a:noFill/>
        </p:spPr>
        <p:txBody>
          <a:bodyPr wrap="square" rtlCol="0">
            <a:spAutoFit/>
          </a:bodyPr>
          <a:lstStyle/>
          <a:p>
            <a:r>
              <a:rPr lang="pt-PT" dirty="0"/>
              <a:t>Information related to the selected area</a:t>
            </a:r>
          </a:p>
        </p:txBody>
      </p:sp>
    </p:spTree>
    <p:extLst>
      <p:ext uri="{BB962C8B-B14F-4D97-AF65-F5344CB8AC3E}">
        <p14:creationId xmlns:p14="http://schemas.microsoft.com/office/powerpoint/2010/main" val="962616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25</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9" name="Text Box 13">
            <a:extLst>
              <a:ext uri="{FF2B5EF4-FFF2-40B4-BE49-F238E27FC236}">
                <a16:creationId xmlns:a16="http://schemas.microsoft.com/office/drawing/2014/main" id="{37D44351-18D8-4A2F-939B-A70A2417711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pic>
        <p:nvPicPr>
          <p:cNvPr id="17" name="Imagem 16">
            <a:extLst>
              <a:ext uri="{FF2B5EF4-FFF2-40B4-BE49-F238E27FC236}">
                <a16:creationId xmlns:a16="http://schemas.microsoft.com/office/drawing/2014/main" id="{7580FD8B-3D30-48A6-A1E6-D705ED445D7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71600" y="1719144"/>
            <a:ext cx="3040550" cy="1864579"/>
          </a:xfrm>
          <a:prstGeom prst="rect">
            <a:avLst/>
          </a:prstGeom>
          <a:noFill/>
          <a:ln>
            <a:noFill/>
          </a:ln>
        </p:spPr>
      </p:pic>
      <p:pic>
        <p:nvPicPr>
          <p:cNvPr id="20" name="Imagem 19">
            <a:extLst>
              <a:ext uri="{FF2B5EF4-FFF2-40B4-BE49-F238E27FC236}">
                <a16:creationId xmlns:a16="http://schemas.microsoft.com/office/drawing/2014/main" id="{B51109C5-9B09-4282-A1C8-CE918245D53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9360" y="1705271"/>
            <a:ext cx="3050465" cy="1723729"/>
          </a:xfrm>
          <a:prstGeom prst="rect">
            <a:avLst/>
          </a:prstGeom>
          <a:noFill/>
          <a:ln>
            <a:noFill/>
          </a:ln>
        </p:spPr>
      </p:pic>
      <p:pic>
        <p:nvPicPr>
          <p:cNvPr id="21" name="Imagem 20">
            <a:extLst>
              <a:ext uri="{FF2B5EF4-FFF2-40B4-BE49-F238E27FC236}">
                <a16:creationId xmlns:a16="http://schemas.microsoft.com/office/drawing/2014/main" id="{351EA5C6-BE76-4103-9EC2-5754294D5CCE}"/>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47875" y="3585844"/>
            <a:ext cx="4171950" cy="2183130"/>
          </a:xfrm>
          <a:prstGeom prst="rect">
            <a:avLst/>
          </a:prstGeom>
          <a:noFill/>
          <a:ln>
            <a:noFill/>
          </a:ln>
        </p:spPr>
      </p:pic>
      <p:pic>
        <p:nvPicPr>
          <p:cNvPr id="22" name="Imagem 21">
            <a:extLst>
              <a:ext uri="{FF2B5EF4-FFF2-40B4-BE49-F238E27FC236}">
                <a16:creationId xmlns:a16="http://schemas.microsoft.com/office/drawing/2014/main" id="{A13F7A0B-E0CF-4B01-9F55-2A3035F641C4}"/>
              </a:ext>
            </a:extLst>
          </p:cNvPr>
          <p:cNvPicPr/>
          <p:nvPr/>
        </p:nvPicPr>
        <p:blipFill rotWithShape="1">
          <a:blip r:embed="rId9" cstate="print">
            <a:extLst>
              <a:ext uri="{28A0092B-C50C-407E-A947-70E740481C1C}">
                <a14:useLocalDpi xmlns:a14="http://schemas.microsoft.com/office/drawing/2010/main" val="0"/>
              </a:ext>
            </a:extLst>
          </a:blip>
          <a:srcRect l="23989" t="-1094" r="47789" b="-5505"/>
          <a:stretch/>
        </p:blipFill>
        <p:spPr bwMode="auto">
          <a:xfrm>
            <a:off x="1339244" y="4145355"/>
            <a:ext cx="1524000" cy="278207"/>
          </a:xfrm>
          <a:prstGeom prst="rect">
            <a:avLst/>
          </a:prstGeom>
          <a:noFill/>
          <a:ln>
            <a:noFill/>
          </a:ln>
        </p:spPr>
      </p:pic>
      <p:sp>
        <p:nvSpPr>
          <p:cNvPr id="2" name="CaixaDeTexto 1">
            <a:extLst>
              <a:ext uri="{FF2B5EF4-FFF2-40B4-BE49-F238E27FC236}">
                <a16:creationId xmlns:a16="http://schemas.microsoft.com/office/drawing/2014/main" id="{09103C4F-F649-4A8A-8090-FB610559D4CB}"/>
              </a:ext>
            </a:extLst>
          </p:cNvPr>
          <p:cNvSpPr txBox="1"/>
          <p:nvPr/>
        </p:nvSpPr>
        <p:spPr>
          <a:xfrm>
            <a:off x="381000" y="1114981"/>
            <a:ext cx="7848600" cy="646331"/>
          </a:xfrm>
          <a:prstGeom prst="rect">
            <a:avLst/>
          </a:prstGeom>
          <a:noFill/>
        </p:spPr>
        <p:txBody>
          <a:bodyPr wrap="square" rtlCol="0">
            <a:spAutoFit/>
          </a:bodyPr>
          <a:lstStyle/>
          <a:p>
            <a:r>
              <a:rPr lang="pt-PT" dirty="0"/>
              <a:t>To use Geoserver it is required to incorporate it on tomcat. To do so the size that tomcat allows to import war files needs to be increased. </a:t>
            </a:r>
          </a:p>
        </p:txBody>
      </p:sp>
      <p:sp>
        <p:nvSpPr>
          <p:cNvPr id="3" name="Chave Direita 2">
            <a:extLst>
              <a:ext uri="{FF2B5EF4-FFF2-40B4-BE49-F238E27FC236}">
                <a16:creationId xmlns:a16="http://schemas.microsoft.com/office/drawing/2014/main" id="{00A0C381-8E18-4281-89B4-363054927224}"/>
              </a:ext>
            </a:extLst>
          </p:cNvPr>
          <p:cNvSpPr/>
          <p:nvPr/>
        </p:nvSpPr>
        <p:spPr>
          <a:xfrm>
            <a:off x="4412150" y="1719144"/>
            <a:ext cx="159850" cy="18526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7" name="Retângulo 6">
            <a:extLst>
              <a:ext uri="{FF2B5EF4-FFF2-40B4-BE49-F238E27FC236}">
                <a16:creationId xmlns:a16="http://schemas.microsoft.com/office/drawing/2014/main" id="{A8A22B09-325A-4254-BD02-850B5896C743}"/>
              </a:ext>
            </a:extLst>
          </p:cNvPr>
          <p:cNvSpPr/>
          <p:nvPr/>
        </p:nvSpPr>
        <p:spPr>
          <a:xfrm>
            <a:off x="4731852" y="2514600"/>
            <a:ext cx="1211748" cy="347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2" name="Conector de Seta Reta 11">
            <a:extLst>
              <a:ext uri="{FF2B5EF4-FFF2-40B4-BE49-F238E27FC236}">
                <a16:creationId xmlns:a16="http://schemas.microsoft.com/office/drawing/2014/main" id="{21DF5134-F5E2-4B2C-88F0-70EA4E0EA6E0}"/>
              </a:ext>
            </a:extLst>
          </p:cNvPr>
          <p:cNvCxnSpPr>
            <a:cxnSpLocks/>
          </p:cNvCxnSpPr>
          <p:nvPr/>
        </p:nvCxnSpPr>
        <p:spPr>
          <a:xfrm>
            <a:off x="2291160" y="4284458"/>
            <a:ext cx="1256715" cy="592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0136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FBAAB671-DB52-431E-A9F1-B0D3DA845E7D}"/>
              </a:ext>
            </a:extLst>
          </p:cNvPr>
          <p:cNvPicPr/>
          <p:nvPr/>
        </p:nvPicPr>
        <p:blipFill rotWithShape="1">
          <a:blip r:embed="rId6" cstate="print">
            <a:extLst>
              <a:ext uri="{28A0092B-C50C-407E-A947-70E740481C1C}">
                <a14:useLocalDpi xmlns:a14="http://schemas.microsoft.com/office/drawing/2010/main" val="0"/>
              </a:ext>
            </a:extLst>
          </a:blip>
          <a:srcRect r="18632" b="34316"/>
          <a:stretch/>
        </p:blipFill>
        <p:spPr bwMode="auto">
          <a:xfrm>
            <a:off x="381000" y="1162521"/>
            <a:ext cx="3962400" cy="2190254"/>
          </a:xfrm>
          <a:prstGeom prst="rect">
            <a:avLst/>
          </a:prstGeom>
          <a:noFill/>
          <a:ln>
            <a:noFill/>
          </a:ln>
        </p:spPr>
      </p:pic>
      <p:sp>
        <p:nvSpPr>
          <p:cNvPr id="18" name="Text Box 13">
            <a:extLst>
              <a:ext uri="{FF2B5EF4-FFF2-40B4-BE49-F238E27FC236}">
                <a16:creationId xmlns:a16="http://schemas.microsoft.com/office/drawing/2014/main" id="{A316E9C6-6D68-4AF7-AFE8-A9D06F5DC56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pic>
        <p:nvPicPr>
          <p:cNvPr id="19" name="Imagem 18">
            <a:extLst>
              <a:ext uri="{FF2B5EF4-FFF2-40B4-BE49-F238E27FC236}">
                <a16:creationId xmlns:a16="http://schemas.microsoft.com/office/drawing/2014/main" id="{05FFB229-A782-4108-89C0-30BE132D4B0F}"/>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22775" y="3871277"/>
            <a:ext cx="4410075" cy="2400935"/>
          </a:xfrm>
          <a:prstGeom prst="rect">
            <a:avLst/>
          </a:prstGeom>
          <a:noFill/>
          <a:ln>
            <a:noFill/>
          </a:ln>
        </p:spPr>
      </p:pic>
      <p:sp>
        <p:nvSpPr>
          <p:cNvPr id="2" name="Chave Direita 1">
            <a:extLst>
              <a:ext uri="{FF2B5EF4-FFF2-40B4-BE49-F238E27FC236}">
                <a16:creationId xmlns:a16="http://schemas.microsoft.com/office/drawing/2014/main" id="{DDD15263-57D9-411B-8257-3AE3F381C93B}"/>
              </a:ext>
            </a:extLst>
          </p:cNvPr>
          <p:cNvSpPr/>
          <p:nvPr/>
        </p:nvSpPr>
        <p:spPr>
          <a:xfrm>
            <a:off x="4343400" y="1162521"/>
            <a:ext cx="79375" cy="219024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3" name="CaixaDeTexto 2">
            <a:extLst>
              <a:ext uri="{FF2B5EF4-FFF2-40B4-BE49-F238E27FC236}">
                <a16:creationId xmlns:a16="http://schemas.microsoft.com/office/drawing/2014/main" id="{F1D56594-5C71-4FC0-BC65-E1E1076238E3}"/>
              </a:ext>
            </a:extLst>
          </p:cNvPr>
          <p:cNvSpPr txBox="1"/>
          <p:nvPr/>
        </p:nvSpPr>
        <p:spPr>
          <a:xfrm>
            <a:off x="4572000" y="1752600"/>
            <a:ext cx="2590800" cy="1477328"/>
          </a:xfrm>
          <a:prstGeom prst="rect">
            <a:avLst/>
          </a:prstGeom>
          <a:noFill/>
        </p:spPr>
        <p:txBody>
          <a:bodyPr wrap="square" rtlCol="0">
            <a:spAutoFit/>
          </a:bodyPr>
          <a:lstStyle/>
          <a:p>
            <a:r>
              <a:rPr lang="pt-PT" dirty="0"/>
              <a:t>On geoserver can be created a new geoserver  workspace that it’s going to be incorporated alongside PostgreSQL.</a:t>
            </a:r>
          </a:p>
        </p:txBody>
      </p:sp>
      <p:sp>
        <p:nvSpPr>
          <p:cNvPr id="7" name="Chave Esquerda 6">
            <a:extLst>
              <a:ext uri="{FF2B5EF4-FFF2-40B4-BE49-F238E27FC236}">
                <a16:creationId xmlns:a16="http://schemas.microsoft.com/office/drawing/2014/main" id="{BEB85E9F-EEFF-472B-8707-E27A90EC98B7}"/>
              </a:ext>
            </a:extLst>
          </p:cNvPr>
          <p:cNvSpPr/>
          <p:nvPr/>
        </p:nvSpPr>
        <p:spPr>
          <a:xfrm>
            <a:off x="4267200" y="3871276"/>
            <a:ext cx="155575" cy="2400931"/>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1" name="CaixaDeTexto 10">
            <a:extLst>
              <a:ext uri="{FF2B5EF4-FFF2-40B4-BE49-F238E27FC236}">
                <a16:creationId xmlns:a16="http://schemas.microsoft.com/office/drawing/2014/main" id="{9F6F6283-F1E6-4A79-AA1E-7137AA66CC95}"/>
              </a:ext>
            </a:extLst>
          </p:cNvPr>
          <p:cNvSpPr txBox="1"/>
          <p:nvPr/>
        </p:nvSpPr>
        <p:spPr>
          <a:xfrm>
            <a:off x="914400" y="4081953"/>
            <a:ext cx="2971800" cy="2031325"/>
          </a:xfrm>
          <a:prstGeom prst="rect">
            <a:avLst/>
          </a:prstGeom>
          <a:noFill/>
        </p:spPr>
        <p:txBody>
          <a:bodyPr wrap="square" rtlCol="0">
            <a:spAutoFit/>
          </a:bodyPr>
          <a:lstStyle/>
          <a:p>
            <a:r>
              <a:rPr lang="pt-PT" dirty="0"/>
              <a:t>Creation of the store is necessary to hold information about a layer that represents the geometry rendering of the information contained on a shape file. These shape files are contained on PostgreSQL</a:t>
            </a:r>
          </a:p>
        </p:txBody>
      </p:sp>
    </p:spTree>
    <p:extLst>
      <p:ext uri="{BB962C8B-B14F-4D97-AF65-F5344CB8AC3E}">
        <p14:creationId xmlns:p14="http://schemas.microsoft.com/office/powerpoint/2010/main" val="2108723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20" name="Imagem 19">
            <a:extLst>
              <a:ext uri="{FF2B5EF4-FFF2-40B4-BE49-F238E27FC236}">
                <a16:creationId xmlns:a16="http://schemas.microsoft.com/office/drawing/2014/main" id="{94990F3F-A418-494A-B25C-61D33E7C998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5486" y="2154599"/>
            <a:ext cx="5791200" cy="3311201"/>
          </a:xfrm>
          <a:prstGeom prst="rect">
            <a:avLst/>
          </a:prstGeom>
          <a:noFill/>
          <a:ln>
            <a:noFill/>
          </a:ln>
        </p:spPr>
      </p:pic>
      <p:sp>
        <p:nvSpPr>
          <p:cNvPr id="2" name="CaixaDeTexto 1">
            <a:extLst>
              <a:ext uri="{FF2B5EF4-FFF2-40B4-BE49-F238E27FC236}">
                <a16:creationId xmlns:a16="http://schemas.microsoft.com/office/drawing/2014/main" id="{B35EF85C-F20A-4D45-87A3-703F5D3A2A64}"/>
              </a:ext>
            </a:extLst>
          </p:cNvPr>
          <p:cNvSpPr txBox="1"/>
          <p:nvPr/>
        </p:nvSpPr>
        <p:spPr>
          <a:xfrm>
            <a:off x="457200" y="1196976"/>
            <a:ext cx="7924800" cy="923330"/>
          </a:xfrm>
          <a:prstGeom prst="rect">
            <a:avLst/>
          </a:prstGeom>
          <a:noFill/>
        </p:spPr>
        <p:txBody>
          <a:bodyPr wrap="square" rtlCol="0">
            <a:spAutoFit/>
          </a:bodyPr>
          <a:lstStyle/>
          <a:p>
            <a:r>
              <a:rPr lang="pt-PT" dirty="0"/>
              <a:t>On the following image each layer represents the previously explored shapefiles obtained from data.gov. Geoserver contains layers for Portugal’s road network, counties, schools from Viana district and others.</a:t>
            </a:r>
          </a:p>
        </p:txBody>
      </p:sp>
      <p:sp>
        <p:nvSpPr>
          <p:cNvPr id="18" name="Text Box 13">
            <a:extLst>
              <a:ext uri="{FF2B5EF4-FFF2-40B4-BE49-F238E27FC236}">
                <a16:creationId xmlns:a16="http://schemas.microsoft.com/office/drawing/2014/main" id="{948F245A-ADF4-4F7B-B24D-20A8330F593C}"/>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
        <p:nvSpPr>
          <p:cNvPr id="3" name="Retângulo 2">
            <a:extLst>
              <a:ext uri="{FF2B5EF4-FFF2-40B4-BE49-F238E27FC236}">
                <a16:creationId xmlns:a16="http://schemas.microsoft.com/office/drawing/2014/main" id="{511AD697-FD85-440E-A233-F89086E7D346}"/>
              </a:ext>
            </a:extLst>
          </p:cNvPr>
          <p:cNvSpPr/>
          <p:nvPr/>
        </p:nvSpPr>
        <p:spPr>
          <a:xfrm>
            <a:off x="4191000" y="3124200"/>
            <a:ext cx="304800" cy="761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1" name="Conector de Seta Reta 10">
            <a:extLst>
              <a:ext uri="{FF2B5EF4-FFF2-40B4-BE49-F238E27FC236}">
                <a16:creationId xmlns:a16="http://schemas.microsoft.com/office/drawing/2014/main" id="{0053219E-D0BB-4C51-92E2-A00E29DEB213}"/>
              </a:ext>
            </a:extLst>
          </p:cNvPr>
          <p:cNvCxnSpPr>
            <a:stCxn id="3" idx="3"/>
          </p:cNvCxnSpPr>
          <p:nvPr/>
        </p:nvCxnSpPr>
        <p:spPr>
          <a:xfrm>
            <a:off x="4495800" y="3162295"/>
            <a:ext cx="685800" cy="380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7D5F961D-5AA6-452A-B9E9-0DDA0518A901}"/>
              </a:ext>
            </a:extLst>
          </p:cNvPr>
          <p:cNvSpPr txBox="1"/>
          <p:nvPr/>
        </p:nvSpPr>
        <p:spPr>
          <a:xfrm>
            <a:off x="5334000" y="3124199"/>
            <a:ext cx="1954213" cy="369332"/>
          </a:xfrm>
          <a:prstGeom prst="rect">
            <a:avLst/>
          </a:prstGeom>
          <a:noFill/>
        </p:spPr>
        <p:txBody>
          <a:bodyPr wrap="square" rtlCol="0">
            <a:spAutoFit/>
          </a:bodyPr>
          <a:lstStyle/>
          <a:p>
            <a:r>
              <a:rPr lang="pt-PT" dirty="0" err="1"/>
              <a:t>Publish</a:t>
            </a:r>
            <a:r>
              <a:rPr lang="pt-PT" dirty="0"/>
              <a:t> </a:t>
            </a:r>
            <a:r>
              <a:rPr lang="pt-PT" dirty="0" err="1"/>
              <a:t>the</a:t>
            </a:r>
            <a:r>
              <a:rPr lang="pt-PT" dirty="0"/>
              <a:t> layer</a:t>
            </a:r>
          </a:p>
        </p:txBody>
      </p:sp>
    </p:spTree>
    <p:extLst>
      <p:ext uri="{BB962C8B-B14F-4D97-AF65-F5344CB8AC3E}">
        <p14:creationId xmlns:p14="http://schemas.microsoft.com/office/powerpoint/2010/main" val="2451524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CA3BDE5A-469E-4447-BB77-0CCF1C58D68B}"/>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7258" y="2949030"/>
            <a:ext cx="4419600" cy="2530633"/>
          </a:xfrm>
          <a:prstGeom prst="rect">
            <a:avLst/>
          </a:prstGeom>
          <a:noFill/>
          <a:ln>
            <a:noFill/>
          </a:ln>
        </p:spPr>
      </p:pic>
      <p:pic>
        <p:nvPicPr>
          <p:cNvPr id="19" name="Imagem 18">
            <a:extLst>
              <a:ext uri="{FF2B5EF4-FFF2-40B4-BE49-F238E27FC236}">
                <a16:creationId xmlns:a16="http://schemas.microsoft.com/office/drawing/2014/main" id="{EF03E735-EC4A-4DCC-BD6B-FD535F5C46E3}"/>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3225" y="2949030"/>
            <a:ext cx="4269956" cy="2398386"/>
          </a:xfrm>
          <a:prstGeom prst="rect">
            <a:avLst/>
          </a:prstGeom>
          <a:noFill/>
          <a:ln>
            <a:noFill/>
          </a:ln>
        </p:spPr>
      </p:pic>
      <p:sp>
        <p:nvSpPr>
          <p:cNvPr id="2" name="CaixaDeTexto 1">
            <a:extLst>
              <a:ext uri="{FF2B5EF4-FFF2-40B4-BE49-F238E27FC236}">
                <a16:creationId xmlns:a16="http://schemas.microsoft.com/office/drawing/2014/main" id="{E611B18D-84BB-43EB-BD4D-5F1CA7C84C65}"/>
              </a:ext>
            </a:extLst>
          </p:cNvPr>
          <p:cNvSpPr txBox="1"/>
          <p:nvPr/>
        </p:nvSpPr>
        <p:spPr>
          <a:xfrm>
            <a:off x="457200" y="1226389"/>
            <a:ext cx="8305800" cy="1477328"/>
          </a:xfrm>
          <a:prstGeom prst="rect">
            <a:avLst/>
          </a:prstGeom>
          <a:noFill/>
        </p:spPr>
        <p:txBody>
          <a:bodyPr wrap="square" rtlCol="0">
            <a:spAutoFit/>
          </a:bodyPr>
          <a:lstStyle/>
          <a:p>
            <a:r>
              <a:rPr lang="pt-PT" dirty="0"/>
              <a:t>The layers contained on the Geoserver can also be edited. One of the edit and probably one of the most important ones is to make sure that all layers use the same coordinate system or else some layers may appear on the map because of it.</a:t>
            </a:r>
          </a:p>
          <a:p>
            <a:r>
              <a:rPr lang="pt-PT" dirty="0"/>
              <a:t>In this case the coordinate system that is going to be used is 3763 (Portuguese coordinate system).</a:t>
            </a:r>
          </a:p>
        </p:txBody>
      </p:sp>
      <p:sp>
        <p:nvSpPr>
          <p:cNvPr id="17" name="Text Box 13">
            <a:extLst>
              <a:ext uri="{FF2B5EF4-FFF2-40B4-BE49-F238E27FC236}">
                <a16:creationId xmlns:a16="http://schemas.microsoft.com/office/drawing/2014/main" id="{ED7AD737-89E9-4A5B-961B-DC0323E8E9AD}"/>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cxnSp>
        <p:nvCxnSpPr>
          <p:cNvPr id="7" name="Conector de Seta Reta 6">
            <a:extLst>
              <a:ext uri="{FF2B5EF4-FFF2-40B4-BE49-F238E27FC236}">
                <a16:creationId xmlns:a16="http://schemas.microsoft.com/office/drawing/2014/main" id="{43D38D34-6447-4226-BEB1-FF0222DA0430}"/>
              </a:ext>
            </a:extLst>
          </p:cNvPr>
          <p:cNvCxnSpPr>
            <a:cxnSpLocks/>
          </p:cNvCxnSpPr>
          <p:nvPr/>
        </p:nvCxnSpPr>
        <p:spPr>
          <a:xfrm>
            <a:off x="914400" y="3505200"/>
            <a:ext cx="1143000"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A767D4B9-0ED5-4A75-BA54-951733A306D3}"/>
              </a:ext>
            </a:extLst>
          </p:cNvPr>
          <p:cNvCxnSpPr/>
          <p:nvPr/>
        </p:nvCxnSpPr>
        <p:spPr>
          <a:xfrm>
            <a:off x="1447800" y="3429000"/>
            <a:ext cx="4572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140EED68-5D40-4B26-BDA3-01389F75E602}"/>
              </a:ext>
            </a:extLst>
          </p:cNvPr>
          <p:cNvSpPr txBox="1"/>
          <p:nvPr/>
        </p:nvSpPr>
        <p:spPr>
          <a:xfrm>
            <a:off x="2133600" y="3733800"/>
            <a:ext cx="1219200" cy="369332"/>
          </a:xfrm>
          <a:prstGeom prst="rect">
            <a:avLst/>
          </a:prstGeom>
          <a:noFill/>
        </p:spPr>
        <p:txBody>
          <a:bodyPr wrap="square" rtlCol="0">
            <a:spAutoFit/>
          </a:bodyPr>
          <a:lstStyle/>
          <a:p>
            <a:r>
              <a:rPr lang="pt-PT" dirty="0"/>
              <a:t>Workspace</a:t>
            </a:r>
          </a:p>
        </p:txBody>
      </p:sp>
      <p:sp>
        <p:nvSpPr>
          <p:cNvPr id="20" name="CaixaDeTexto 19">
            <a:extLst>
              <a:ext uri="{FF2B5EF4-FFF2-40B4-BE49-F238E27FC236}">
                <a16:creationId xmlns:a16="http://schemas.microsoft.com/office/drawing/2014/main" id="{1C1CF309-52C0-4F14-828B-5871DD450D38}"/>
              </a:ext>
            </a:extLst>
          </p:cNvPr>
          <p:cNvSpPr txBox="1"/>
          <p:nvPr/>
        </p:nvSpPr>
        <p:spPr>
          <a:xfrm>
            <a:off x="1878633" y="3255164"/>
            <a:ext cx="1752600" cy="369332"/>
          </a:xfrm>
          <a:prstGeom prst="rect">
            <a:avLst/>
          </a:prstGeom>
          <a:noFill/>
        </p:spPr>
        <p:txBody>
          <a:bodyPr wrap="square" rtlCol="0">
            <a:spAutoFit/>
          </a:bodyPr>
          <a:lstStyle/>
          <a:p>
            <a:r>
              <a:rPr lang="pt-PT" dirty="0"/>
              <a:t>Selected layer</a:t>
            </a:r>
          </a:p>
        </p:txBody>
      </p:sp>
    </p:spTree>
    <p:extLst>
      <p:ext uri="{BB962C8B-B14F-4D97-AF65-F5344CB8AC3E}">
        <p14:creationId xmlns:p14="http://schemas.microsoft.com/office/powerpoint/2010/main" val="3811590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29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DB1FD2E8-6DD2-45F7-97D3-F3F21EFCC318}"/>
              </a:ext>
            </a:extLst>
          </p:cNvPr>
          <p:cNvPicPr/>
          <p:nvPr/>
        </p:nvPicPr>
        <p:blipFill rotWithShape="1">
          <a:blip r:embed="rId6" cstate="print">
            <a:extLst>
              <a:ext uri="{28A0092B-C50C-407E-A947-70E740481C1C}">
                <a14:useLocalDpi xmlns:a14="http://schemas.microsoft.com/office/drawing/2010/main" val="0"/>
              </a:ext>
            </a:extLst>
          </a:blip>
          <a:srcRect r="43715"/>
          <a:stretch/>
        </p:blipFill>
        <p:spPr bwMode="auto">
          <a:xfrm>
            <a:off x="306388" y="3633788"/>
            <a:ext cx="3039428" cy="1647190"/>
          </a:xfrm>
          <a:prstGeom prst="rect">
            <a:avLst/>
          </a:prstGeom>
          <a:noFill/>
          <a:ln>
            <a:noFill/>
          </a:ln>
        </p:spPr>
      </p:pic>
      <p:pic>
        <p:nvPicPr>
          <p:cNvPr id="20" name="Imagem 19">
            <a:extLst>
              <a:ext uri="{FF2B5EF4-FFF2-40B4-BE49-F238E27FC236}">
                <a16:creationId xmlns:a16="http://schemas.microsoft.com/office/drawing/2014/main" id="{5669E746-753A-425E-8965-F5E9A6D3F8AB}"/>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306388" y="1173163"/>
            <a:ext cx="5400040" cy="2355850"/>
          </a:xfrm>
          <a:prstGeom prst="rect">
            <a:avLst/>
          </a:prstGeom>
          <a:noFill/>
          <a:ln>
            <a:noFill/>
          </a:ln>
        </p:spPr>
      </p:pic>
      <p:sp>
        <p:nvSpPr>
          <p:cNvPr id="18" name="Text Box 13">
            <a:extLst>
              <a:ext uri="{FF2B5EF4-FFF2-40B4-BE49-F238E27FC236}">
                <a16:creationId xmlns:a16="http://schemas.microsoft.com/office/drawing/2014/main" id="{BCBA4EA0-7B20-4E61-917A-3464F068C3DE}"/>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
        <p:nvSpPr>
          <p:cNvPr id="2" name="Retângulo 1">
            <a:extLst>
              <a:ext uri="{FF2B5EF4-FFF2-40B4-BE49-F238E27FC236}">
                <a16:creationId xmlns:a16="http://schemas.microsoft.com/office/drawing/2014/main" id="{03B370EB-3EF5-49C9-9BC0-46A5070E4F1E}"/>
              </a:ext>
            </a:extLst>
          </p:cNvPr>
          <p:cNvSpPr/>
          <p:nvPr/>
        </p:nvSpPr>
        <p:spPr>
          <a:xfrm>
            <a:off x="306388" y="1295400"/>
            <a:ext cx="836612" cy="1600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7" name="Conector de Seta Reta 6">
            <a:extLst>
              <a:ext uri="{FF2B5EF4-FFF2-40B4-BE49-F238E27FC236}">
                <a16:creationId xmlns:a16="http://schemas.microsoft.com/office/drawing/2014/main" id="{36454E61-4DAE-4102-8493-173F97FB5BA5}"/>
              </a:ext>
            </a:extLst>
          </p:cNvPr>
          <p:cNvCxnSpPr>
            <a:cxnSpLocks/>
            <a:stCxn id="2" idx="3"/>
          </p:cNvCxnSpPr>
          <p:nvPr/>
        </p:nvCxnSpPr>
        <p:spPr>
          <a:xfrm flipV="1">
            <a:off x="1143000" y="1589088"/>
            <a:ext cx="1295400" cy="5064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312C660A-5D84-4E3B-A188-570D34980B98}"/>
              </a:ext>
            </a:extLst>
          </p:cNvPr>
          <p:cNvSpPr txBox="1"/>
          <p:nvPr/>
        </p:nvSpPr>
        <p:spPr>
          <a:xfrm>
            <a:off x="2514599" y="1250951"/>
            <a:ext cx="4343401" cy="646331"/>
          </a:xfrm>
          <a:prstGeom prst="rect">
            <a:avLst/>
          </a:prstGeom>
          <a:noFill/>
        </p:spPr>
        <p:txBody>
          <a:bodyPr wrap="square" rtlCol="0">
            <a:spAutoFit/>
          </a:bodyPr>
          <a:lstStyle/>
          <a:p>
            <a:r>
              <a:rPr lang="pt-PT" dirty="0"/>
              <a:t>Styles. How the information obtained from the shapefile should appear on the map</a:t>
            </a:r>
          </a:p>
        </p:txBody>
      </p:sp>
      <p:sp>
        <p:nvSpPr>
          <p:cNvPr id="13" name="Chave Direita 12">
            <a:extLst>
              <a:ext uri="{FF2B5EF4-FFF2-40B4-BE49-F238E27FC236}">
                <a16:creationId xmlns:a16="http://schemas.microsoft.com/office/drawing/2014/main" id="{5F4FA645-7D87-4906-87EB-1663FF2305B1}"/>
              </a:ext>
            </a:extLst>
          </p:cNvPr>
          <p:cNvSpPr/>
          <p:nvPr/>
        </p:nvSpPr>
        <p:spPr>
          <a:xfrm>
            <a:off x="3276600" y="3651250"/>
            <a:ext cx="228600" cy="1629725"/>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14" name="CaixaDeTexto 13">
            <a:extLst>
              <a:ext uri="{FF2B5EF4-FFF2-40B4-BE49-F238E27FC236}">
                <a16:creationId xmlns:a16="http://schemas.microsoft.com/office/drawing/2014/main" id="{5F7AC95C-0DA6-4701-A3F4-EE5CC461A6BD}"/>
              </a:ext>
            </a:extLst>
          </p:cNvPr>
          <p:cNvSpPr txBox="1"/>
          <p:nvPr/>
        </p:nvSpPr>
        <p:spPr>
          <a:xfrm>
            <a:off x="3657600" y="4058935"/>
            <a:ext cx="3048000" cy="646331"/>
          </a:xfrm>
          <a:prstGeom prst="rect">
            <a:avLst/>
          </a:prstGeom>
          <a:noFill/>
        </p:spPr>
        <p:txBody>
          <a:bodyPr wrap="square" rtlCol="0">
            <a:spAutoFit/>
          </a:bodyPr>
          <a:lstStyle/>
          <a:p>
            <a:r>
              <a:rPr lang="pt-PT" dirty="0"/>
              <a:t>Forcing the coordinate system type</a:t>
            </a:r>
          </a:p>
        </p:txBody>
      </p:sp>
    </p:spTree>
    <p:extLst>
      <p:ext uri="{BB962C8B-B14F-4D97-AF65-F5344CB8AC3E}">
        <p14:creationId xmlns:p14="http://schemas.microsoft.com/office/powerpoint/2010/main" val="33154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1. </a:t>
            </a:r>
            <a:r>
              <a:rPr lang="pt-PT" sz="2000" b="1" dirty="0" err="1">
                <a:effectLst>
                  <a:outerShdw blurRad="38100" dist="38100" dir="2700000" algn="tl">
                    <a:srgbClr val="C0C0C0"/>
                  </a:outerShdw>
                </a:effectLst>
                <a:latin typeface="Arial" charset="0"/>
              </a:rPr>
              <a:t>Introduction</a:t>
            </a:r>
            <a:r>
              <a:rPr lang="pt-PT" sz="2000" b="1" dirty="0">
                <a:effectLst>
                  <a:outerShdw blurRad="38100" dist="38100" dir="2700000" algn="tl">
                    <a:srgbClr val="C0C0C0"/>
                  </a:outerShdw>
                </a:effectLst>
                <a:latin typeface="Arial" charset="0"/>
              </a:rPr>
              <a:t> </a:t>
            </a:r>
            <a:r>
              <a:rPr lang="pt-PT" sz="2000" b="1" dirty="0" err="1">
                <a:effectLst>
                  <a:outerShdw blurRad="38100" dist="38100" dir="2700000" algn="tl">
                    <a:srgbClr val="C0C0C0"/>
                  </a:outerShdw>
                </a:effectLst>
                <a:latin typeface="Arial" charset="0"/>
              </a:rPr>
              <a:t>and</a:t>
            </a:r>
            <a:r>
              <a:rPr lang="pt-PT" sz="2000" b="1" dirty="0">
                <a:effectLst>
                  <a:outerShdw blurRad="38100" dist="38100" dir="2700000" algn="tl">
                    <a:srgbClr val="C0C0C0"/>
                  </a:outerShdw>
                </a:effectLst>
                <a:latin typeface="Arial" charset="0"/>
              </a:rPr>
              <a:t> </a:t>
            </a:r>
            <a:r>
              <a:rPr lang="pt-PT" sz="2000" b="1" dirty="0" err="1">
                <a:effectLst>
                  <a:outerShdw blurRad="38100" dist="38100" dir="2700000" algn="tl">
                    <a:srgbClr val="C0C0C0"/>
                  </a:outerShdw>
                </a:effectLst>
                <a:latin typeface="Arial" charset="0"/>
              </a:rPr>
              <a:t>Objectives</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2" name="CaixaDeTexto 11">
            <a:extLst>
              <a:ext uri="{FF2B5EF4-FFF2-40B4-BE49-F238E27FC236}">
                <a16:creationId xmlns:a16="http://schemas.microsoft.com/office/drawing/2014/main" id="{E11EED7C-F203-447C-8DD1-A9C2FABC7866}"/>
              </a:ext>
            </a:extLst>
          </p:cNvPr>
          <p:cNvSpPr txBox="1"/>
          <p:nvPr/>
        </p:nvSpPr>
        <p:spPr>
          <a:xfrm>
            <a:off x="419100" y="1087714"/>
            <a:ext cx="8305800" cy="3338735"/>
          </a:xfrm>
          <a:prstGeom prst="rect">
            <a:avLst/>
          </a:prstGeom>
          <a:noFill/>
          <a:ln>
            <a:noFill/>
          </a:ln>
        </p:spPr>
        <p:txBody>
          <a:bodyPr wrap="square" rtlCol="0">
            <a:spAutoFit/>
          </a:bodyPr>
          <a:lstStyle/>
          <a:p>
            <a:pPr>
              <a:lnSpc>
                <a:spcPct val="200000"/>
              </a:lnSpc>
            </a:pPr>
            <a:r>
              <a:rPr lang="en-US" i="1" dirty="0">
                <a:solidFill>
                  <a:srgbClr val="FFC000"/>
                </a:solidFill>
                <a:latin typeface="Arial"/>
                <a:cs typeface="Arial"/>
              </a:rPr>
              <a:t>■</a:t>
            </a:r>
            <a:r>
              <a:rPr lang="pt-PT" dirty="0"/>
              <a:t> Maps represent a huge source of information for the viewer. They show different streets, ground elevations, rivers, borders and other types of information in order to provide its viewers with enough data to become useful. When maps became digital, representation possible using geographic data and constructing the maps using layers, the amount of information that could be provided increased greatly and its usage became more accessible.</a:t>
            </a:r>
          </a:p>
        </p:txBody>
      </p:sp>
      <p:sp>
        <p:nvSpPr>
          <p:cNvPr id="16" name="Rectângulo 10">
            <a:extLst>
              <a:ext uri="{FF2B5EF4-FFF2-40B4-BE49-F238E27FC236}">
                <a16:creationId xmlns:a16="http://schemas.microsoft.com/office/drawing/2014/main" id="{4DB6BAA1-4CC0-4E9C-BCE8-F8C5A527EA91}"/>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7" name="Rectângulo 14">
            <a:extLst>
              <a:ext uri="{FF2B5EF4-FFF2-40B4-BE49-F238E27FC236}">
                <a16:creationId xmlns:a16="http://schemas.microsoft.com/office/drawing/2014/main" id="{31912111-D06E-49ED-ABBF-85618FDCF91E}"/>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30</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5C0DFB4F-174D-44F1-8F30-83F1181EEA0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5400" y="2590800"/>
            <a:ext cx="6248400" cy="3575903"/>
          </a:xfrm>
          <a:prstGeom prst="rect">
            <a:avLst/>
          </a:prstGeom>
          <a:noFill/>
          <a:ln>
            <a:noFill/>
          </a:ln>
        </p:spPr>
      </p:pic>
      <p:sp>
        <p:nvSpPr>
          <p:cNvPr id="2" name="CaixaDeTexto 1">
            <a:extLst>
              <a:ext uri="{FF2B5EF4-FFF2-40B4-BE49-F238E27FC236}">
                <a16:creationId xmlns:a16="http://schemas.microsoft.com/office/drawing/2014/main" id="{0EB0CE75-D5BC-4C13-906F-21BAD79B52CE}"/>
              </a:ext>
            </a:extLst>
          </p:cNvPr>
          <p:cNvSpPr txBox="1"/>
          <p:nvPr/>
        </p:nvSpPr>
        <p:spPr>
          <a:xfrm>
            <a:off x="457200" y="1165226"/>
            <a:ext cx="7772400" cy="1200329"/>
          </a:xfrm>
          <a:prstGeom prst="rect">
            <a:avLst/>
          </a:prstGeom>
          <a:noFill/>
        </p:spPr>
        <p:txBody>
          <a:bodyPr wrap="square" rtlCol="0">
            <a:spAutoFit/>
          </a:bodyPr>
          <a:lstStyle/>
          <a:p>
            <a:r>
              <a:rPr lang="pt-PT" dirty="0"/>
              <a:t>The result of the editing is as follows on the image. On the left is the layer created on the geoserver (that can be imported and displayed on a map) and on the right is the query result on the same table that is being used to create the layer on the geoserver.</a:t>
            </a:r>
          </a:p>
        </p:txBody>
      </p:sp>
      <p:sp>
        <p:nvSpPr>
          <p:cNvPr id="17" name="Text Box 13">
            <a:extLst>
              <a:ext uri="{FF2B5EF4-FFF2-40B4-BE49-F238E27FC236}">
                <a16:creationId xmlns:a16="http://schemas.microsoft.com/office/drawing/2014/main" id="{9964E323-74DC-4591-BB38-EC36879AEC43}"/>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3520290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31</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90A169D5-E0B6-4DD0-A352-6CAEAFBCFDC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929283"/>
            <a:ext cx="2410986" cy="4172167"/>
          </a:xfrm>
          <a:prstGeom prst="rect">
            <a:avLst/>
          </a:prstGeom>
          <a:noFill/>
          <a:ln>
            <a:noFill/>
          </a:ln>
        </p:spPr>
      </p:pic>
      <p:pic>
        <p:nvPicPr>
          <p:cNvPr id="19" name="Imagem 18">
            <a:extLst>
              <a:ext uri="{FF2B5EF4-FFF2-40B4-BE49-F238E27FC236}">
                <a16:creationId xmlns:a16="http://schemas.microsoft.com/office/drawing/2014/main" id="{C3252D29-C435-4FE6-8398-E4E236B76439}"/>
              </a:ext>
            </a:extLst>
          </p:cNvPr>
          <p:cNvPicPr/>
          <p:nvPr/>
        </p:nvPicPr>
        <p:blipFill rotWithShape="1">
          <a:blip r:embed="rId7">
            <a:extLst>
              <a:ext uri="{28A0092B-C50C-407E-A947-70E740481C1C}">
                <a14:useLocalDpi xmlns:a14="http://schemas.microsoft.com/office/drawing/2010/main" val="0"/>
              </a:ext>
            </a:extLst>
          </a:blip>
          <a:srcRect r="25691"/>
          <a:stretch/>
        </p:blipFill>
        <p:spPr bwMode="auto">
          <a:xfrm>
            <a:off x="5305035" y="1929283"/>
            <a:ext cx="2241579" cy="4172165"/>
          </a:xfrm>
          <a:prstGeom prst="rect">
            <a:avLst/>
          </a:prstGeom>
          <a:noFill/>
          <a:ln>
            <a:noFill/>
          </a:ln>
          <a:extLst>
            <a:ext uri="{53640926-AAD7-44D8-BBD7-CCE9431645EC}">
              <a14:shadowObscured xmlns:a14="http://schemas.microsoft.com/office/drawing/2010/main"/>
            </a:ext>
          </a:extLst>
        </p:spPr>
      </p:pic>
      <p:sp>
        <p:nvSpPr>
          <p:cNvPr id="2" name="CaixaDeTexto 1">
            <a:extLst>
              <a:ext uri="{FF2B5EF4-FFF2-40B4-BE49-F238E27FC236}">
                <a16:creationId xmlns:a16="http://schemas.microsoft.com/office/drawing/2014/main" id="{7636EE89-7664-412D-898F-2BDA5E958D68}"/>
              </a:ext>
            </a:extLst>
          </p:cNvPr>
          <p:cNvSpPr txBox="1"/>
          <p:nvPr/>
        </p:nvSpPr>
        <p:spPr>
          <a:xfrm>
            <a:off x="4140945" y="1212281"/>
            <a:ext cx="4397207" cy="369332"/>
          </a:xfrm>
          <a:prstGeom prst="rect">
            <a:avLst/>
          </a:prstGeom>
          <a:noFill/>
        </p:spPr>
        <p:txBody>
          <a:bodyPr wrap="square" rtlCol="0">
            <a:spAutoFit/>
          </a:bodyPr>
          <a:lstStyle/>
          <a:p>
            <a:r>
              <a:rPr lang="pt-PT" dirty="0"/>
              <a:t>Shapefile refering to Portugal’s road network</a:t>
            </a:r>
          </a:p>
        </p:txBody>
      </p:sp>
      <p:sp>
        <p:nvSpPr>
          <p:cNvPr id="18" name="CaixaDeTexto 17">
            <a:extLst>
              <a:ext uri="{FF2B5EF4-FFF2-40B4-BE49-F238E27FC236}">
                <a16:creationId xmlns:a16="http://schemas.microsoft.com/office/drawing/2014/main" id="{7AEDA1B5-5D24-4763-BD86-E2FEE8C755AA}"/>
              </a:ext>
            </a:extLst>
          </p:cNvPr>
          <p:cNvSpPr txBox="1"/>
          <p:nvPr/>
        </p:nvSpPr>
        <p:spPr>
          <a:xfrm>
            <a:off x="638400" y="1217126"/>
            <a:ext cx="3171599" cy="369332"/>
          </a:xfrm>
          <a:prstGeom prst="rect">
            <a:avLst/>
          </a:prstGeom>
          <a:noFill/>
        </p:spPr>
        <p:txBody>
          <a:bodyPr wrap="square" rtlCol="0">
            <a:spAutoFit/>
          </a:bodyPr>
          <a:lstStyle/>
          <a:p>
            <a:r>
              <a:rPr lang="pt-PT" dirty="0"/>
              <a:t>Shapefiles refering to countries</a:t>
            </a:r>
          </a:p>
        </p:txBody>
      </p:sp>
      <p:sp>
        <p:nvSpPr>
          <p:cNvPr id="23" name="Text Box 13">
            <a:extLst>
              <a:ext uri="{FF2B5EF4-FFF2-40B4-BE49-F238E27FC236}">
                <a16:creationId xmlns:a16="http://schemas.microsoft.com/office/drawing/2014/main" id="{6D5B7060-5347-4F6E-8081-D99A580E1BE9}"/>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35235120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32</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E53E294E-CF79-47AA-82B4-9264C26A303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7000" y="1976567"/>
            <a:ext cx="3341125" cy="4124921"/>
          </a:xfrm>
          <a:prstGeom prst="rect">
            <a:avLst/>
          </a:prstGeom>
          <a:noFill/>
          <a:ln>
            <a:noFill/>
          </a:ln>
        </p:spPr>
      </p:pic>
      <p:sp>
        <p:nvSpPr>
          <p:cNvPr id="2" name="CaixaDeTexto 1">
            <a:extLst>
              <a:ext uri="{FF2B5EF4-FFF2-40B4-BE49-F238E27FC236}">
                <a16:creationId xmlns:a16="http://schemas.microsoft.com/office/drawing/2014/main" id="{E4D71A51-2EA3-437B-8FA5-45C70C8F2BD5}"/>
              </a:ext>
            </a:extLst>
          </p:cNvPr>
          <p:cNvSpPr txBox="1"/>
          <p:nvPr/>
        </p:nvSpPr>
        <p:spPr>
          <a:xfrm>
            <a:off x="2514600" y="1295400"/>
            <a:ext cx="3581400" cy="369332"/>
          </a:xfrm>
          <a:prstGeom prst="rect">
            <a:avLst/>
          </a:prstGeom>
          <a:noFill/>
        </p:spPr>
        <p:txBody>
          <a:bodyPr wrap="square" rtlCol="0">
            <a:spAutoFit/>
          </a:bodyPr>
          <a:lstStyle/>
          <a:p>
            <a:r>
              <a:rPr lang="pt-PT" dirty="0"/>
              <a:t>Shapefile refering to water spots</a:t>
            </a:r>
          </a:p>
        </p:txBody>
      </p:sp>
      <p:sp>
        <p:nvSpPr>
          <p:cNvPr id="17" name="Text Box 13">
            <a:extLst>
              <a:ext uri="{FF2B5EF4-FFF2-40B4-BE49-F238E27FC236}">
                <a16:creationId xmlns:a16="http://schemas.microsoft.com/office/drawing/2014/main" id="{76DD3EBE-6C0F-4EE8-BEA8-23BABBFAFAAA}"/>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7239570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9C80E078-FF97-410C-AAC8-D2B0F70BDEF8}"/>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696" y="1114981"/>
            <a:ext cx="4486275" cy="2439670"/>
          </a:xfrm>
          <a:prstGeom prst="rect">
            <a:avLst/>
          </a:prstGeom>
          <a:noFill/>
          <a:ln>
            <a:noFill/>
          </a:ln>
        </p:spPr>
      </p:pic>
      <p:pic>
        <p:nvPicPr>
          <p:cNvPr id="19" name="Imagem 18">
            <a:extLst>
              <a:ext uri="{FF2B5EF4-FFF2-40B4-BE49-F238E27FC236}">
                <a16:creationId xmlns:a16="http://schemas.microsoft.com/office/drawing/2014/main" id="{10FA28B1-2EC3-4757-B67C-15F152C7F690}"/>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318243" y="3420111"/>
            <a:ext cx="4572000" cy="2777490"/>
          </a:xfrm>
          <a:prstGeom prst="rect">
            <a:avLst/>
          </a:prstGeom>
          <a:noFill/>
          <a:ln>
            <a:noFill/>
          </a:ln>
        </p:spPr>
      </p:pic>
      <p:cxnSp>
        <p:nvCxnSpPr>
          <p:cNvPr id="3" name="Conector: Angulado 2">
            <a:extLst>
              <a:ext uri="{FF2B5EF4-FFF2-40B4-BE49-F238E27FC236}">
                <a16:creationId xmlns:a16="http://schemas.microsoft.com/office/drawing/2014/main" id="{DEEF9595-DC0C-432D-80CD-9DBF2A9FC3D7}"/>
              </a:ext>
            </a:extLst>
          </p:cNvPr>
          <p:cNvCxnSpPr>
            <a:stCxn id="17" idx="2"/>
            <a:endCxn id="19" idx="1"/>
          </p:cNvCxnSpPr>
          <p:nvPr/>
        </p:nvCxnSpPr>
        <p:spPr>
          <a:xfrm rot="16200000" flipH="1">
            <a:off x="2821436" y="3312048"/>
            <a:ext cx="1254205" cy="173940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D42DCE56-1324-4260-9657-795583652A63}"/>
              </a:ext>
            </a:extLst>
          </p:cNvPr>
          <p:cNvSpPr txBox="1"/>
          <p:nvPr/>
        </p:nvSpPr>
        <p:spPr>
          <a:xfrm>
            <a:off x="990600" y="4878169"/>
            <a:ext cx="2895600" cy="646331"/>
          </a:xfrm>
          <a:prstGeom prst="rect">
            <a:avLst/>
          </a:prstGeom>
          <a:noFill/>
        </p:spPr>
        <p:txBody>
          <a:bodyPr wrap="square" rtlCol="0">
            <a:spAutoFit/>
          </a:bodyPr>
          <a:lstStyle/>
          <a:p>
            <a:r>
              <a:rPr lang="pt-PT" dirty="0"/>
              <a:t>Downloading shapefile refering to ‘Ecopistas’</a:t>
            </a:r>
          </a:p>
        </p:txBody>
      </p:sp>
      <p:sp>
        <p:nvSpPr>
          <p:cNvPr id="20" name="Text Box 13">
            <a:extLst>
              <a:ext uri="{FF2B5EF4-FFF2-40B4-BE49-F238E27FC236}">
                <a16:creationId xmlns:a16="http://schemas.microsoft.com/office/drawing/2014/main" id="{E0537CDA-9059-4B34-A5BB-4E987B3381A2}"/>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724285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9B2C2F4B-EABA-4425-B749-9729FCEE5AC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74771" y="3844930"/>
            <a:ext cx="4581525" cy="2491740"/>
          </a:xfrm>
          <a:prstGeom prst="rect">
            <a:avLst/>
          </a:prstGeom>
          <a:noFill/>
          <a:ln>
            <a:noFill/>
          </a:ln>
        </p:spPr>
      </p:pic>
      <p:pic>
        <p:nvPicPr>
          <p:cNvPr id="20" name="Imagem 19">
            <a:extLst>
              <a:ext uri="{FF2B5EF4-FFF2-40B4-BE49-F238E27FC236}">
                <a16:creationId xmlns:a16="http://schemas.microsoft.com/office/drawing/2014/main" id="{FAB3B5D5-30E2-4B80-B0D8-F01A40DE306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06388" y="1173163"/>
            <a:ext cx="4400550" cy="2395855"/>
          </a:xfrm>
          <a:prstGeom prst="rect">
            <a:avLst/>
          </a:prstGeom>
          <a:noFill/>
          <a:ln>
            <a:noFill/>
          </a:ln>
        </p:spPr>
      </p:pic>
      <p:cxnSp>
        <p:nvCxnSpPr>
          <p:cNvPr id="3" name="Conector: Angulado 2">
            <a:extLst>
              <a:ext uri="{FF2B5EF4-FFF2-40B4-BE49-F238E27FC236}">
                <a16:creationId xmlns:a16="http://schemas.microsoft.com/office/drawing/2014/main" id="{B8D0D057-A3D5-4D97-A478-9829D790C556}"/>
              </a:ext>
            </a:extLst>
          </p:cNvPr>
          <p:cNvCxnSpPr>
            <a:stCxn id="20" idx="3"/>
            <a:endCxn id="18" idx="0"/>
          </p:cNvCxnSpPr>
          <p:nvPr/>
        </p:nvCxnSpPr>
        <p:spPr>
          <a:xfrm>
            <a:off x="4706938" y="2371091"/>
            <a:ext cx="1858596" cy="1473839"/>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01BC6D09-4D56-49AC-922C-A51C84654AB3}"/>
              </a:ext>
            </a:extLst>
          </p:cNvPr>
          <p:cNvSpPr txBox="1"/>
          <p:nvPr/>
        </p:nvSpPr>
        <p:spPr>
          <a:xfrm>
            <a:off x="6194593" y="1441848"/>
            <a:ext cx="2736850" cy="923330"/>
          </a:xfrm>
          <a:prstGeom prst="rect">
            <a:avLst/>
          </a:prstGeom>
          <a:noFill/>
        </p:spPr>
        <p:txBody>
          <a:bodyPr wrap="square" rtlCol="0">
            <a:spAutoFit/>
          </a:bodyPr>
          <a:lstStyle/>
          <a:p>
            <a:r>
              <a:rPr lang="pt-PT" dirty="0"/>
              <a:t>Adding new shapefile to Geoserver to create a new layer</a:t>
            </a:r>
          </a:p>
        </p:txBody>
      </p:sp>
      <p:sp>
        <p:nvSpPr>
          <p:cNvPr id="19" name="Text Box 13">
            <a:extLst>
              <a:ext uri="{FF2B5EF4-FFF2-40B4-BE49-F238E27FC236}">
                <a16:creationId xmlns:a16="http://schemas.microsoft.com/office/drawing/2014/main" id="{27A85F7A-5B0C-40E3-9BC4-9A4B17C2DC03}"/>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2408567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35</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938528AB-C6DC-4512-96E6-B38AD9CDEC0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7044" y="1196976"/>
            <a:ext cx="4371975" cy="2388870"/>
          </a:xfrm>
          <a:prstGeom prst="rect">
            <a:avLst/>
          </a:prstGeom>
          <a:noFill/>
          <a:ln>
            <a:noFill/>
          </a:ln>
        </p:spPr>
      </p:pic>
      <p:pic>
        <p:nvPicPr>
          <p:cNvPr id="19" name="Imagem 18">
            <a:extLst>
              <a:ext uri="{FF2B5EF4-FFF2-40B4-BE49-F238E27FC236}">
                <a16:creationId xmlns:a16="http://schemas.microsoft.com/office/drawing/2014/main" id="{483B1872-8C98-49DF-931E-E1002470733F}"/>
              </a:ext>
            </a:extLst>
          </p:cNvPr>
          <p:cNvPicPr/>
          <p:nvPr/>
        </p:nvPicPr>
        <p:blipFill rotWithShape="1">
          <a:blip r:embed="rId7">
            <a:extLst>
              <a:ext uri="{28A0092B-C50C-407E-A947-70E740481C1C}">
                <a14:useLocalDpi xmlns:a14="http://schemas.microsoft.com/office/drawing/2010/main" val="0"/>
              </a:ext>
            </a:extLst>
          </a:blip>
          <a:srcRect t="5014" r="257" b="41783"/>
          <a:stretch/>
        </p:blipFill>
        <p:spPr bwMode="auto">
          <a:xfrm>
            <a:off x="5684350" y="3345181"/>
            <a:ext cx="2609850" cy="2753995"/>
          </a:xfrm>
          <a:prstGeom prst="rect">
            <a:avLst/>
          </a:prstGeom>
          <a:noFill/>
          <a:ln>
            <a:noFill/>
          </a:ln>
          <a:extLst>
            <a:ext uri="{53640926-AAD7-44D8-BBD7-CCE9431645EC}">
              <a14:shadowObscured xmlns:a14="http://schemas.microsoft.com/office/drawing/2010/main"/>
            </a:ext>
          </a:extLst>
        </p:spPr>
      </p:pic>
      <p:sp>
        <p:nvSpPr>
          <p:cNvPr id="2" name="Retângulo 1">
            <a:extLst>
              <a:ext uri="{FF2B5EF4-FFF2-40B4-BE49-F238E27FC236}">
                <a16:creationId xmlns:a16="http://schemas.microsoft.com/office/drawing/2014/main" id="{84B875C0-320D-4FBE-B7A3-21DFAC46B595}"/>
              </a:ext>
            </a:extLst>
          </p:cNvPr>
          <p:cNvSpPr/>
          <p:nvPr/>
        </p:nvSpPr>
        <p:spPr>
          <a:xfrm>
            <a:off x="1066800" y="2971800"/>
            <a:ext cx="2895600" cy="76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7" name="Conector de Seta Reta 6">
            <a:extLst>
              <a:ext uri="{FF2B5EF4-FFF2-40B4-BE49-F238E27FC236}">
                <a16:creationId xmlns:a16="http://schemas.microsoft.com/office/drawing/2014/main" id="{03CBC526-7441-4805-BBC2-6A0648F22F07}"/>
              </a:ext>
            </a:extLst>
          </p:cNvPr>
          <p:cNvCxnSpPr/>
          <p:nvPr/>
        </p:nvCxnSpPr>
        <p:spPr>
          <a:xfrm>
            <a:off x="3962400" y="3048000"/>
            <a:ext cx="1828800" cy="30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44AA101B-71AD-4897-921F-6AD40C6206E7}"/>
              </a:ext>
            </a:extLst>
          </p:cNvPr>
          <p:cNvSpPr txBox="1"/>
          <p:nvPr/>
        </p:nvSpPr>
        <p:spPr>
          <a:xfrm>
            <a:off x="5438775" y="2168715"/>
            <a:ext cx="2638425" cy="923330"/>
          </a:xfrm>
          <a:prstGeom prst="rect">
            <a:avLst/>
          </a:prstGeom>
          <a:noFill/>
        </p:spPr>
        <p:txBody>
          <a:bodyPr wrap="square" rtlCol="0">
            <a:spAutoFit/>
          </a:bodyPr>
          <a:lstStyle/>
          <a:p>
            <a:r>
              <a:rPr lang="pt-PT" dirty="0"/>
              <a:t>Layer created and visual representation of the layer.</a:t>
            </a:r>
          </a:p>
        </p:txBody>
      </p:sp>
      <p:sp>
        <p:nvSpPr>
          <p:cNvPr id="20" name="Text Box 13">
            <a:extLst>
              <a:ext uri="{FF2B5EF4-FFF2-40B4-BE49-F238E27FC236}">
                <a16:creationId xmlns:a16="http://schemas.microsoft.com/office/drawing/2014/main" id="{26E499D0-59F4-44AF-ABC5-7A151A743BCF}"/>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42599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E20D6FFA-EA0D-4950-A07C-E15AB1848CC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696" y="1173163"/>
            <a:ext cx="4876800" cy="2663190"/>
          </a:xfrm>
          <a:prstGeom prst="rect">
            <a:avLst/>
          </a:prstGeom>
          <a:noFill/>
          <a:ln>
            <a:noFill/>
          </a:ln>
        </p:spPr>
      </p:pic>
      <p:pic>
        <p:nvPicPr>
          <p:cNvPr id="20" name="Imagem 19">
            <a:extLst>
              <a:ext uri="{FF2B5EF4-FFF2-40B4-BE49-F238E27FC236}">
                <a16:creationId xmlns:a16="http://schemas.microsoft.com/office/drawing/2014/main" id="{430BDE6B-D82E-4AAF-95D8-993711585309}"/>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1000" y="3705224"/>
            <a:ext cx="4752975" cy="2590800"/>
          </a:xfrm>
          <a:prstGeom prst="rect">
            <a:avLst/>
          </a:prstGeom>
          <a:noFill/>
          <a:ln>
            <a:noFill/>
          </a:ln>
        </p:spPr>
      </p:pic>
      <p:sp>
        <p:nvSpPr>
          <p:cNvPr id="2" name="CaixaDeTexto 1">
            <a:extLst>
              <a:ext uri="{FF2B5EF4-FFF2-40B4-BE49-F238E27FC236}">
                <a16:creationId xmlns:a16="http://schemas.microsoft.com/office/drawing/2014/main" id="{A721213E-A709-4230-9D90-C27AF3A1BB4C}"/>
              </a:ext>
            </a:extLst>
          </p:cNvPr>
          <p:cNvSpPr txBox="1"/>
          <p:nvPr/>
        </p:nvSpPr>
        <p:spPr>
          <a:xfrm>
            <a:off x="207645" y="4491743"/>
            <a:ext cx="4191000" cy="1477328"/>
          </a:xfrm>
          <a:prstGeom prst="rect">
            <a:avLst/>
          </a:prstGeom>
          <a:noFill/>
        </p:spPr>
        <p:txBody>
          <a:bodyPr wrap="square" rtlCol="0">
            <a:spAutoFit/>
          </a:bodyPr>
          <a:lstStyle/>
          <a:p>
            <a:r>
              <a:rPr lang="pt-PT" dirty="0"/>
              <a:t>WMS(Warehouse management system) allows to obtain information, via URL, without the need of files. Like this it is possible to obtain geospacial information to render layers without having shapefiles. </a:t>
            </a:r>
          </a:p>
        </p:txBody>
      </p:sp>
      <p:cxnSp>
        <p:nvCxnSpPr>
          <p:cNvPr id="7" name="Conector: Angulado 6">
            <a:extLst>
              <a:ext uri="{FF2B5EF4-FFF2-40B4-BE49-F238E27FC236}">
                <a16:creationId xmlns:a16="http://schemas.microsoft.com/office/drawing/2014/main" id="{F0DBCB35-C312-4EE6-B291-C76632F04DAB}"/>
              </a:ext>
            </a:extLst>
          </p:cNvPr>
          <p:cNvCxnSpPr>
            <a:cxnSpLocks/>
            <a:stCxn id="13" idx="3"/>
            <a:endCxn id="20" idx="0"/>
          </p:cNvCxnSpPr>
          <p:nvPr/>
        </p:nvCxnSpPr>
        <p:spPr>
          <a:xfrm>
            <a:off x="5105400" y="2933700"/>
            <a:ext cx="1462088" cy="771524"/>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AC143779-01E5-4C07-9EAD-64C33BEA05F8}"/>
              </a:ext>
            </a:extLst>
          </p:cNvPr>
          <p:cNvSpPr txBox="1"/>
          <p:nvPr/>
        </p:nvSpPr>
        <p:spPr>
          <a:xfrm>
            <a:off x="5397124" y="1173163"/>
            <a:ext cx="3061075" cy="923330"/>
          </a:xfrm>
          <a:prstGeom prst="rect">
            <a:avLst/>
          </a:prstGeom>
          <a:noFill/>
        </p:spPr>
        <p:txBody>
          <a:bodyPr wrap="square" rtlCol="0">
            <a:spAutoFit/>
          </a:bodyPr>
          <a:lstStyle/>
          <a:p>
            <a:r>
              <a:rPr lang="pt-PT" dirty="0"/>
              <a:t>On this example it is obtained a WMS file to create a layer on Geoserver.</a:t>
            </a:r>
          </a:p>
        </p:txBody>
      </p:sp>
      <p:sp>
        <p:nvSpPr>
          <p:cNvPr id="22" name="Text Box 13">
            <a:extLst>
              <a:ext uri="{FF2B5EF4-FFF2-40B4-BE49-F238E27FC236}">
                <a16:creationId xmlns:a16="http://schemas.microsoft.com/office/drawing/2014/main" id="{A192C3A6-C69B-4B4A-AFDE-DB860B44D6EB}"/>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
        <p:nvSpPr>
          <p:cNvPr id="13" name="Retângulo 12">
            <a:extLst>
              <a:ext uri="{FF2B5EF4-FFF2-40B4-BE49-F238E27FC236}">
                <a16:creationId xmlns:a16="http://schemas.microsoft.com/office/drawing/2014/main" id="{4A72A763-0908-4962-B8B9-C2B252A31E65}"/>
              </a:ext>
            </a:extLst>
          </p:cNvPr>
          <p:cNvSpPr/>
          <p:nvPr/>
        </p:nvSpPr>
        <p:spPr>
          <a:xfrm>
            <a:off x="2209800" y="2895600"/>
            <a:ext cx="28956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790088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4514237A-4F72-40BB-84A7-866DB52DF317}"/>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30491" y="3588362"/>
            <a:ext cx="4771390" cy="2601595"/>
          </a:xfrm>
          <a:prstGeom prst="rect">
            <a:avLst/>
          </a:prstGeom>
          <a:noFill/>
          <a:ln>
            <a:noFill/>
          </a:ln>
        </p:spPr>
      </p:pic>
      <p:pic>
        <p:nvPicPr>
          <p:cNvPr id="19" name="Imagem 18">
            <a:extLst>
              <a:ext uri="{FF2B5EF4-FFF2-40B4-BE49-F238E27FC236}">
                <a16:creationId xmlns:a16="http://schemas.microsoft.com/office/drawing/2014/main" id="{0ACB2E0B-F1DB-427F-BDA8-91DDB7D3DAB1}"/>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5696" y="1114981"/>
            <a:ext cx="5400040" cy="2079625"/>
          </a:xfrm>
          <a:prstGeom prst="rect">
            <a:avLst/>
          </a:prstGeom>
          <a:noFill/>
          <a:ln>
            <a:noFill/>
          </a:ln>
        </p:spPr>
      </p:pic>
      <p:cxnSp>
        <p:nvCxnSpPr>
          <p:cNvPr id="3" name="Conector: Angulado 2">
            <a:extLst>
              <a:ext uri="{FF2B5EF4-FFF2-40B4-BE49-F238E27FC236}">
                <a16:creationId xmlns:a16="http://schemas.microsoft.com/office/drawing/2014/main" id="{314C31AC-832C-4879-A706-BDBBBA2E0507}"/>
              </a:ext>
            </a:extLst>
          </p:cNvPr>
          <p:cNvCxnSpPr>
            <a:stCxn id="19" idx="3"/>
            <a:endCxn id="17" idx="0"/>
          </p:cNvCxnSpPr>
          <p:nvPr/>
        </p:nvCxnSpPr>
        <p:spPr>
          <a:xfrm>
            <a:off x="5735736" y="2154794"/>
            <a:ext cx="580450" cy="1433568"/>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EB3D3559-B2D9-4300-87E0-20C3CF0D0D07}"/>
              </a:ext>
            </a:extLst>
          </p:cNvPr>
          <p:cNvSpPr txBox="1"/>
          <p:nvPr/>
        </p:nvSpPr>
        <p:spPr>
          <a:xfrm>
            <a:off x="6477000" y="1752600"/>
            <a:ext cx="2133600" cy="923330"/>
          </a:xfrm>
          <a:prstGeom prst="rect">
            <a:avLst/>
          </a:prstGeom>
          <a:noFill/>
        </p:spPr>
        <p:txBody>
          <a:bodyPr wrap="square" rtlCol="0">
            <a:spAutoFit/>
          </a:bodyPr>
          <a:lstStyle/>
          <a:p>
            <a:r>
              <a:rPr lang="pt-PT" dirty="0"/>
              <a:t>Creating a new layer (store) using WMS instead of shapefile.</a:t>
            </a:r>
          </a:p>
        </p:txBody>
      </p:sp>
      <p:sp>
        <p:nvSpPr>
          <p:cNvPr id="13" name="Retângulo 12">
            <a:extLst>
              <a:ext uri="{FF2B5EF4-FFF2-40B4-BE49-F238E27FC236}">
                <a16:creationId xmlns:a16="http://schemas.microsoft.com/office/drawing/2014/main" id="{0AFC0E6C-46AC-4E91-B4C5-65C261680338}"/>
              </a:ext>
            </a:extLst>
          </p:cNvPr>
          <p:cNvSpPr/>
          <p:nvPr/>
        </p:nvSpPr>
        <p:spPr>
          <a:xfrm>
            <a:off x="4495800" y="4419600"/>
            <a:ext cx="838200" cy="208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8" name="Conector de Seta Reta 17">
            <a:extLst>
              <a:ext uri="{FF2B5EF4-FFF2-40B4-BE49-F238E27FC236}">
                <a16:creationId xmlns:a16="http://schemas.microsoft.com/office/drawing/2014/main" id="{BDAE9DAD-E4CF-4EE2-A09E-7B8316E9ECF5}"/>
              </a:ext>
            </a:extLst>
          </p:cNvPr>
          <p:cNvCxnSpPr>
            <a:stCxn id="13" idx="1"/>
          </p:cNvCxnSpPr>
          <p:nvPr/>
        </p:nvCxnSpPr>
        <p:spPr>
          <a:xfrm flipH="1" flipV="1">
            <a:off x="3429000" y="4495800"/>
            <a:ext cx="1066800" cy="280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42834497-69FF-4936-9C31-E1EAE478C97D}"/>
              </a:ext>
            </a:extLst>
          </p:cNvPr>
          <p:cNvSpPr txBox="1"/>
          <p:nvPr/>
        </p:nvSpPr>
        <p:spPr>
          <a:xfrm>
            <a:off x="838200" y="4102044"/>
            <a:ext cx="2514600" cy="1200329"/>
          </a:xfrm>
          <a:prstGeom prst="rect">
            <a:avLst/>
          </a:prstGeom>
          <a:noFill/>
        </p:spPr>
        <p:txBody>
          <a:bodyPr wrap="square" rtlCol="0">
            <a:spAutoFit/>
          </a:bodyPr>
          <a:lstStyle/>
          <a:p>
            <a:r>
              <a:rPr lang="pt-PT" dirty="0"/>
              <a:t>URL of WMS relating to the information for the new layer about biosphere reserves.</a:t>
            </a:r>
          </a:p>
        </p:txBody>
      </p:sp>
      <p:sp>
        <p:nvSpPr>
          <p:cNvPr id="27" name="Text Box 13">
            <a:extLst>
              <a:ext uri="{FF2B5EF4-FFF2-40B4-BE49-F238E27FC236}">
                <a16:creationId xmlns:a16="http://schemas.microsoft.com/office/drawing/2014/main" id="{5EB78386-017B-49BD-BA41-4EFB6E31E4ED}"/>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1953735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CC35167A-60AC-4623-9D62-EE3A66AC050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530225" y="2397051"/>
            <a:ext cx="2286000" cy="3951362"/>
          </a:xfrm>
          <a:prstGeom prst="rect">
            <a:avLst/>
          </a:prstGeom>
          <a:noFill/>
          <a:ln>
            <a:noFill/>
          </a:ln>
        </p:spPr>
      </p:pic>
      <p:sp>
        <p:nvSpPr>
          <p:cNvPr id="2" name="CaixaDeTexto 1">
            <a:extLst>
              <a:ext uri="{FF2B5EF4-FFF2-40B4-BE49-F238E27FC236}">
                <a16:creationId xmlns:a16="http://schemas.microsoft.com/office/drawing/2014/main" id="{9A57F278-D4B2-49F7-AF20-3F4316CC87A3}"/>
              </a:ext>
            </a:extLst>
          </p:cNvPr>
          <p:cNvSpPr txBox="1"/>
          <p:nvPr/>
        </p:nvSpPr>
        <p:spPr>
          <a:xfrm>
            <a:off x="1295400" y="1728407"/>
            <a:ext cx="6553200" cy="369332"/>
          </a:xfrm>
          <a:prstGeom prst="rect">
            <a:avLst/>
          </a:prstGeom>
          <a:noFill/>
        </p:spPr>
        <p:txBody>
          <a:bodyPr wrap="square" rtlCol="0">
            <a:spAutoFit/>
          </a:bodyPr>
          <a:lstStyle/>
          <a:p>
            <a:r>
              <a:rPr lang="pt-PT" dirty="0"/>
              <a:t>On the following image is represented the layer created using WMS.</a:t>
            </a:r>
          </a:p>
        </p:txBody>
      </p:sp>
      <p:sp>
        <p:nvSpPr>
          <p:cNvPr id="17" name="Text Box 13">
            <a:extLst>
              <a:ext uri="{FF2B5EF4-FFF2-40B4-BE49-F238E27FC236}">
                <a16:creationId xmlns:a16="http://schemas.microsoft.com/office/drawing/2014/main" id="{A3FAE307-4AED-47EC-891A-4563022CE44F}"/>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3.3. </a:t>
            </a:r>
            <a:r>
              <a:rPr lang="pt-PT" sz="2000" b="1" dirty="0">
                <a:effectLst>
                  <a:outerShdw blurRad="38100" dist="38100" dir="2700000" algn="tl">
                    <a:srgbClr val="C0C0C0"/>
                  </a:outerShdw>
                </a:effectLst>
                <a:latin typeface="Arial" charset="0"/>
                <a:cs typeface="Arial"/>
              </a:rPr>
              <a:t>Geoserver</a:t>
            </a:r>
            <a:endParaRPr lang="pt-PT" sz="2000" b="1" dirty="0">
              <a:effectLst>
                <a:outerShdw blurRad="38100" dist="38100" dir="2700000" algn="tl">
                  <a:srgbClr val="C0C0C0"/>
                </a:outerShdw>
              </a:effectLst>
              <a:latin typeface="Arial" charset="0"/>
            </a:endParaRPr>
          </a:p>
        </p:txBody>
      </p:sp>
    </p:spTree>
    <p:extLst>
      <p:ext uri="{BB962C8B-B14F-4D97-AF65-F5344CB8AC3E}">
        <p14:creationId xmlns:p14="http://schemas.microsoft.com/office/powerpoint/2010/main" val="7602064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39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AF7320DC-7D35-4747-85E7-4EAC1B6E74AE}"/>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600" y="2126779"/>
            <a:ext cx="2930591" cy="1941461"/>
          </a:xfrm>
          <a:prstGeom prst="rect">
            <a:avLst/>
          </a:prstGeom>
          <a:noFill/>
          <a:ln>
            <a:noFill/>
          </a:ln>
        </p:spPr>
      </p:pic>
      <p:pic>
        <p:nvPicPr>
          <p:cNvPr id="19" name="Imagem 18">
            <a:extLst>
              <a:ext uri="{FF2B5EF4-FFF2-40B4-BE49-F238E27FC236}">
                <a16:creationId xmlns:a16="http://schemas.microsoft.com/office/drawing/2014/main" id="{948D41DD-EDE6-4A6E-B20E-48A40D207845}"/>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119687" y="2316981"/>
            <a:ext cx="3411538" cy="1731596"/>
          </a:xfrm>
          <a:prstGeom prst="rect">
            <a:avLst/>
          </a:prstGeom>
          <a:noFill/>
          <a:ln>
            <a:noFill/>
          </a:ln>
        </p:spPr>
      </p:pic>
      <p:sp>
        <p:nvSpPr>
          <p:cNvPr id="18" name="Text Box 13">
            <a:extLst>
              <a:ext uri="{FF2B5EF4-FFF2-40B4-BE49-F238E27FC236}">
                <a16:creationId xmlns:a16="http://schemas.microsoft.com/office/drawing/2014/main" id="{E260D5E5-AE52-431F-91B5-B3A14C49127F}"/>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4. OpenLayers Example</a:t>
            </a:r>
            <a:endParaRPr lang="pt-PT" sz="2000" b="1" dirty="0">
              <a:effectLst>
                <a:outerShdw blurRad="38100" dist="38100" dir="2700000" algn="tl">
                  <a:srgbClr val="C0C0C0"/>
                </a:outerShdw>
              </a:effectLst>
              <a:latin typeface="Arial" charset="0"/>
            </a:endParaRPr>
          </a:p>
        </p:txBody>
      </p:sp>
      <p:sp>
        <p:nvSpPr>
          <p:cNvPr id="7" name="CaixaDeTexto 6">
            <a:extLst>
              <a:ext uri="{FF2B5EF4-FFF2-40B4-BE49-F238E27FC236}">
                <a16:creationId xmlns:a16="http://schemas.microsoft.com/office/drawing/2014/main" id="{6CA7AD6E-690A-4F63-878F-C8FF631CC9D5}"/>
              </a:ext>
            </a:extLst>
          </p:cNvPr>
          <p:cNvSpPr txBox="1"/>
          <p:nvPr/>
        </p:nvSpPr>
        <p:spPr>
          <a:xfrm>
            <a:off x="457200" y="1196976"/>
            <a:ext cx="8153400" cy="923330"/>
          </a:xfrm>
          <a:prstGeom prst="rect">
            <a:avLst/>
          </a:prstGeom>
          <a:noFill/>
        </p:spPr>
        <p:txBody>
          <a:bodyPr wrap="square" rtlCol="0">
            <a:spAutoFit/>
          </a:bodyPr>
          <a:lstStyle/>
          <a:p>
            <a:r>
              <a:rPr lang="pt-PT" dirty="0"/>
              <a:t>OpenLayers is an open-source Javascript program that allows easy incorporation of dynamic maps into a webpage. Here it is shows a small example on how to create show a small map into a web page.</a:t>
            </a:r>
          </a:p>
        </p:txBody>
      </p:sp>
      <p:pic>
        <p:nvPicPr>
          <p:cNvPr id="20" name="Imagem 19">
            <a:extLst>
              <a:ext uri="{FF2B5EF4-FFF2-40B4-BE49-F238E27FC236}">
                <a16:creationId xmlns:a16="http://schemas.microsoft.com/office/drawing/2014/main" id="{47B8D276-E68B-4C2F-A06F-4411E573DECA}"/>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32436" y="4161359"/>
            <a:ext cx="5002927" cy="1080094"/>
          </a:xfrm>
          <a:prstGeom prst="rect">
            <a:avLst/>
          </a:prstGeom>
          <a:noFill/>
          <a:ln>
            <a:noFill/>
          </a:ln>
        </p:spPr>
      </p:pic>
    </p:spTree>
    <p:extLst>
      <p:ext uri="{BB962C8B-B14F-4D97-AF65-F5344CB8AC3E}">
        <p14:creationId xmlns:p14="http://schemas.microsoft.com/office/powerpoint/2010/main" val="2501949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1. </a:t>
            </a:r>
            <a:r>
              <a:rPr lang="pt-PT" sz="2000" b="1" dirty="0" err="1">
                <a:effectLst>
                  <a:outerShdw blurRad="38100" dist="38100" dir="2700000" algn="tl">
                    <a:srgbClr val="C0C0C0"/>
                  </a:outerShdw>
                </a:effectLst>
                <a:latin typeface="Arial" charset="0"/>
              </a:rPr>
              <a:t>Introduction</a:t>
            </a:r>
            <a:r>
              <a:rPr lang="pt-PT" sz="2000" b="1" dirty="0">
                <a:effectLst>
                  <a:outerShdw blurRad="38100" dist="38100" dir="2700000" algn="tl">
                    <a:srgbClr val="C0C0C0"/>
                  </a:outerShdw>
                </a:effectLst>
                <a:latin typeface="Arial" charset="0"/>
              </a:rPr>
              <a:t> </a:t>
            </a:r>
            <a:r>
              <a:rPr lang="pt-PT" sz="2000" b="1" dirty="0" err="1">
                <a:effectLst>
                  <a:outerShdw blurRad="38100" dist="38100" dir="2700000" algn="tl">
                    <a:srgbClr val="C0C0C0"/>
                  </a:outerShdw>
                </a:effectLst>
                <a:latin typeface="Arial" charset="0"/>
              </a:rPr>
              <a:t>and</a:t>
            </a:r>
            <a:r>
              <a:rPr lang="pt-PT" sz="2000" b="1" dirty="0">
                <a:effectLst>
                  <a:outerShdw blurRad="38100" dist="38100" dir="2700000" algn="tl">
                    <a:srgbClr val="C0C0C0"/>
                  </a:outerShdw>
                </a:effectLst>
                <a:latin typeface="Arial" charset="0"/>
              </a:rPr>
              <a:t> </a:t>
            </a:r>
            <a:r>
              <a:rPr lang="pt-PT" sz="2000" b="1" dirty="0" err="1">
                <a:effectLst>
                  <a:outerShdw blurRad="38100" dist="38100" dir="2700000" algn="tl">
                    <a:srgbClr val="C0C0C0"/>
                  </a:outerShdw>
                </a:effectLst>
                <a:latin typeface="Arial" charset="0"/>
              </a:rPr>
              <a:t>Objectives</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2" name="CaixaDeTexto 11">
            <a:extLst>
              <a:ext uri="{FF2B5EF4-FFF2-40B4-BE49-F238E27FC236}">
                <a16:creationId xmlns:a16="http://schemas.microsoft.com/office/drawing/2014/main" id="{E11EED7C-F203-447C-8DD1-A9C2FABC7866}"/>
              </a:ext>
            </a:extLst>
          </p:cNvPr>
          <p:cNvSpPr txBox="1"/>
          <p:nvPr/>
        </p:nvSpPr>
        <p:spPr>
          <a:xfrm>
            <a:off x="419100" y="1087714"/>
            <a:ext cx="8305800" cy="2784737"/>
          </a:xfrm>
          <a:prstGeom prst="rect">
            <a:avLst/>
          </a:prstGeom>
          <a:noFill/>
          <a:ln>
            <a:noFill/>
          </a:ln>
        </p:spPr>
        <p:txBody>
          <a:bodyPr wrap="square" rtlCol="0">
            <a:spAutoFit/>
          </a:bodyPr>
          <a:lstStyle/>
          <a:p>
            <a:pPr>
              <a:lnSpc>
                <a:spcPct val="200000"/>
              </a:lnSpc>
            </a:pPr>
            <a:r>
              <a:rPr lang="en-US" i="1" dirty="0">
                <a:solidFill>
                  <a:srgbClr val="FFC000"/>
                </a:solidFill>
                <a:latin typeface="Arial"/>
                <a:cs typeface="Arial"/>
              </a:rPr>
              <a:t>■</a:t>
            </a:r>
            <a:r>
              <a:rPr lang="pt-PT" dirty="0"/>
              <a:t> The main objective of this project is to create a WebSIG, by using an open-source map provider alonside a database that supports storage and usage of geographic related opetations, to implement multiple features related to positions. To the open-souce is going to be implemented features that allow the insertion, editing and visualization of data on the map.</a:t>
            </a:r>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Tree>
    <p:extLst>
      <p:ext uri="{BB962C8B-B14F-4D97-AF65-F5344CB8AC3E}">
        <p14:creationId xmlns:p14="http://schemas.microsoft.com/office/powerpoint/2010/main" val="3706838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40</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21" name="Text Box 13">
            <a:extLst>
              <a:ext uri="{FF2B5EF4-FFF2-40B4-BE49-F238E27FC236}">
                <a16:creationId xmlns:a16="http://schemas.microsoft.com/office/drawing/2014/main" id="{8EDE11A4-F965-49EC-A1F7-CA56FC87C8B0}"/>
              </a:ext>
            </a:extLst>
          </p:cNvPr>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 Final Project – WebSIG viewer</a:t>
            </a:r>
            <a:endParaRPr lang="pt-PT" sz="20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47761465-0978-4895-A85F-F26CC1F83FBF}"/>
              </a:ext>
            </a:extLst>
          </p:cNvPr>
          <p:cNvSpPr txBox="1"/>
          <p:nvPr/>
        </p:nvSpPr>
        <p:spPr>
          <a:xfrm>
            <a:off x="381000" y="1295400"/>
            <a:ext cx="8077200" cy="2308324"/>
          </a:xfrm>
          <a:prstGeom prst="rect">
            <a:avLst/>
          </a:prstGeom>
          <a:noFill/>
        </p:spPr>
        <p:txBody>
          <a:bodyPr wrap="square" rtlCol="0">
            <a:spAutoFit/>
          </a:bodyPr>
          <a:lstStyle/>
          <a:p>
            <a:r>
              <a:rPr lang="pt-PT" dirty="0"/>
              <a:t>The main objective of the project is to create a WebSIG viewer that allows the user to create new pieces of geospacial data (these being throught points, lines or polygons) and saving the information into a database that supports geospacial data. It should also allow to display multiple types of information, provided by layers rendered using Geoserver that is using geospacial data from shapefiles, WMS URL’s and even data that the user has been inserting.</a:t>
            </a:r>
          </a:p>
          <a:p>
            <a:endParaRPr lang="pt-PT" dirty="0"/>
          </a:p>
          <a:p>
            <a:r>
              <a:rPr lang="pt-PT" dirty="0"/>
              <a:t>The view should allow the user to edit and delete inserted data.</a:t>
            </a:r>
          </a:p>
        </p:txBody>
      </p:sp>
    </p:spTree>
    <p:extLst>
      <p:ext uri="{BB962C8B-B14F-4D97-AF65-F5344CB8AC3E}">
        <p14:creationId xmlns:p14="http://schemas.microsoft.com/office/powerpoint/2010/main" val="12166948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41</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21" name="Text Box 13">
            <a:extLst>
              <a:ext uri="{FF2B5EF4-FFF2-40B4-BE49-F238E27FC236}">
                <a16:creationId xmlns:a16="http://schemas.microsoft.com/office/drawing/2014/main" id="{8EDE11A4-F965-49EC-A1F7-CA56FC87C8B0}"/>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47761465-0978-4895-A85F-F26CC1F83FBF}"/>
              </a:ext>
            </a:extLst>
          </p:cNvPr>
          <p:cNvSpPr txBox="1"/>
          <p:nvPr/>
        </p:nvSpPr>
        <p:spPr>
          <a:xfrm>
            <a:off x="381000" y="1295400"/>
            <a:ext cx="8077200" cy="2308324"/>
          </a:xfrm>
          <a:prstGeom prst="rect">
            <a:avLst/>
          </a:prstGeom>
          <a:noFill/>
        </p:spPr>
        <p:txBody>
          <a:bodyPr wrap="square" rtlCol="0">
            <a:spAutoFit/>
          </a:bodyPr>
          <a:lstStyle/>
          <a:p>
            <a:r>
              <a:rPr lang="pt-PT" dirty="0"/>
              <a:t>For the execution of the project it was considered PostgreSQL database and PostGIS to perform geospacial operation that involve geometric data types. Alongside PostgreSQL it was also used Geoserver to create layers to later being called into the map according to the users needs.</a:t>
            </a:r>
          </a:p>
          <a:p>
            <a:endParaRPr lang="pt-PT" dirty="0"/>
          </a:p>
          <a:p>
            <a:r>
              <a:rPr lang="pt-PT" dirty="0"/>
              <a:t>The map provider that is going to be used is openstreetmaps which is incorporated on the project with the assistance of Leaflet. Leaflet allows to create different tiles which represente different ways of showing the same map (grayscale, satellite, etc).</a:t>
            </a:r>
          </a:p>
        </p:txBody>
      </p:sp>
    </p:spTree>
    <p:extLst>
      <p:ext uri="{BB962C8B-B14F-4D97-AF65-F5344CB8AC3E}">
        <p14:creationId xmlns:p14="http://schemas.microsoft.com/office/powerpoint/2010/main" val="36544855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42</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21" name="Text Box 13">
            <a:extLst>
              <a:ext uri="{FF2B5EF4-FFF2-40B4-BE49-F238E27FC236}">
                <a16:creationId xmlns:a16="http://schemas.microsoft.com/office/drawing/2014/main" id="{8EDE11A4-F965-49EC-A1F7-CA56FC87C8B0}"/>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pic>
        <p:nvPicPr>
          <p:cNvPr id="17" name="Imagem 16">
            <a:extLst>
              <a:ext uri="{FF2B5EF4-FFF2-40B4-BE49-F238E27FC236}">
                <a16:creationId xmlns:a16="http://schemas.microsoft.com/office/drawing/2014/main" id="{09B3E85E-BF8E-435B-980B-D5570C2D61F6}"/>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57200" y="1295400"/>
            <a:ext cx="4648200" cy="3103245"/>
          </a:xfrm>
          <a:prstGeom prst="rect">
            <a:avLst/>
          </a:prstGeom>
          <a:noFill/>
        </p:spPr>
      </p:pic>
      <p:sp>
        <p:nvSpPr>
          <p:cNvPr id="3" name="Retângulo 2">
            <a:extLst>
              <a:ext uri="{FF2B5EF4-FFF2-40B4-BE49-F238E27FC236}">
                <a16:creationId xmlns:a16="http://schemas.microsoft.com/office/drawing/2014/main" id="{885AA0E0-3D6E-4312-AD59-2A73B6455366}"/>
              </a:ext>
            </a:extLst>
          </p:cNvPr>
          <p:cNvSpPr/>
          <p:nvPr/>
        </p:nvSpPr>
        <p:spPr>
          <a:xfrm>
            <a:off x="457200" y="2438400"/>
            <a:ext cx="4953000" cy="19049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1" name="Conector de Seta Reta 10">
            <a:extLst>
              <a:ext uri="{FF2B5EF4-FFF2-40B4-BE49-F238E27FC236}">
                <a16:creationId xmlns:a16="http://schemas.microsoft.com/office/drawing/2014/main" id="{324F7F2E-FCBD-4F4F-A1A7-FCA4020D8451}"/>
              </a:ext>
            </a:extLst>
          </p:cNvPr>
          <p:cNvCxnSpPr/>
          <p:nvPr/>
        </p:nvCxnSpPr>
        <p:spPr>
          <a:xfrm>
            <a:off x="5410200" y="2895600"/>
            <a:ext cx="53340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FCC3133F-B753-4895-89FE-8C378FCDC3FD}"/>
              </a:ext>
            </a:extLst>
          </p:cNvPr>
          <p:cNvSpPr txBox="1"/>
          <p:nvPr/>
        </p:nvSpPr>
        <p:spPr>
          <a:xfrm>
            <a:off x="6034881" y="2213610"/>
            <a:ext cx="2667000" cy="1477328"/>
          </a:xfrm>
          <a:prstGeom prst="rect">
            <a:avLst/>
          </a:prstGeom>
          <a:noFill/>
        </p:spPr>
        <p:txBody>
          <a:bodyPr wrap="square" rtlCol="0">
            <a:spAutoFit/>
          </a:bodyPr>
          <a:lstStyle/>
          <a:p>
            <a:r>
              <a:rPr lang="pt-PT" dirty="0"/>
              <a:t>Importing different types of openstreetmap to provide to the user multiple maps according to the preferences</a:t>
            </a:r>
          </a:p>
        </p:txBody>
      </p:sp>
    </p:spTree>
    <p:extLst>
      <p:ext uri="{BB962C8B-B14F-4D97-AF65-F5344CB8AC3E}">
        <p14:creationId xmlns:p14="http://schemas.microsoft.com/office/powerpoint/2010/main" val="962278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21" name="Text Box 13">
            <a:extLst>
              <a:ext uri="{FF2B5EF4-FFF2-40B4-BE49-F238E27FC236}">
                <a16:creationId xmlns:a16="http://schemas.microsoft.com/office/drawing/2014/main" id="{8EDE11A4-F965-49EC-A1F7-CA56FC87C8B0}"/>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A758AFBB-BEA3-4EEA-8497-29ADBCEBE7C1}"/>
              </a:ext>
            </a:extLst>
          </p:cNvPr>
          <p:cNvSpPr txBox="1"/>
          <p:nvPr/>
        </p:nvSpPr>
        <p:spPr>
          <a:xfrm>
            <a:off x="381000" y="1219200"/>
            <a:ext cx="8382000" cy="1477328"/>
          </a:xfrm>
          <a:prstGeom prst="rect">
            <a:avLst/>
          </a:prstGeom>
          <a:noFill/>
        </p:spPr>
        <p:txBody>
          <a:bodyPr wrap="square" rtlCol="0">
            <a:spAutoFit/>
          </a:bodyPr>
          <a:lstStyle/>
          <a:p>
            <a:r>
              <a:rPr lang="pt-PT" dirty="0"/>
              <a:t>Alonside the types of map options to display for the user it is also provided multiple layers that can be displayed on the map, related to the examples explored in previous slides. These layers can be about a road network, existing schools, etc. To do so it was created a variable ‘overlays’ that would be use to mount a controls icon (default of Leaflet).</a:t>
            </a:r>
          </a:p>
        </p:txBody>
      </p:sp>
      <p:pic>
        <p:nvPicPr>
          <p:cNvPr id="19" name="Imagem 18">
            <a:extLst>
              <a:ext uri="{FF2B5EF4-FFF2-40B4-BE49-F238E27FC236}">
                <a16:creationId xmlns:a16="http://schemas.microsoft.com/office/drawing/2014/main" id="{DD7B1E6E-CB6D-471D-BA55-B817FE313142}"/>
              </a:ext>
            </a:extLst>
          </p:cNvPr>
          <p:cNvPicPr/>
          <p:nvPr/>
        </p:nvPicPr>
        <p:blipFill>
          <a:blip r:embed="rId6">
            <a:extLst>
              <a:ext uri="{28A0092B-C50C-407E-A947-70E740481C1C}">
                <a14:useLocalDpi xmlns:a14="http://schemas.microsoft.com/office/drawing/2010/main" val="0"/>
              </a:ext>
            </a:extLst>
          </a:blip>
          <a:stretch>
            <a:fillRect/>
          </a:stretch>
        </p:blipFill>
        <p:spPr>
          <a:xfrm>
            <a:off x="914400" y="2696528"/>
            <a:ext cx="4955465" cy="3267925"/>
          </a:xfrm>
          <a:prstGeom prst="rect">
            <a:avLst/>
          </a:prstGeom>
        </p:spPr>
      </p:pic>
      <p:sp>
        <p:nvSpPr>
          <p:cNvPr id="7" name="CaixaDeTexto 6">
            <a:extLst>
              <a:ext uri="{FF2B5EF4-FFF2-40B4-BE49-F238E27FC236}">
                <a16:creationId xmlns:a16="http://schemas.microsoft.com/office/drawing/2014/main" id="{E0158A4D-11C1-463C-B64C-35FFEB59AADC}"/>
              </a:ext>
            </a:extLst>
          </p:cNvPr>
          <p:cNvSpPr txBox="1"/>
          <p:nvPr/>
        </p:nvSpPr>
        <p:spPr>
          <a:xfrm>
            <a:off x="6312925" y="3256002"/>
            <a:ext cx="2590800" cy="2585323"/>
          </a:xfrm>
          <a:prstGeom prst="rect">
            <a:avLst/>
          </a:prstGeom>
          <a:noFill/>
        </p:spPr>
        <p:txBody>
          <a:bodyPr wrap="square" rtlCol="0">
            <a:spAutoFit/>
          </a:bodyPr>
          <a:lstStyle/>
          <a:p>
            <a:r>
              <a:rPr lang="pt-PT" dirty="0"/>
              <a:t>Data is fetched using wms where the URL corresponds to geoserver location. The geoserver as verified on previous slides contains rendered geospacial information that is converted into a layer </a:t>
            </a:r>
          </a:p>
        </p:txBody>
      </p:sp>
      <p:cxnSp>
        <p:nvCxnSpPr>
          <p:cNvPr id="14" name="Conector de Seta Reta 13">
            <a:extLst>
              <a:ext uri="{FF2B5EF4-FFF2-40B4-BE49-F238E27FC236}">
                <a16:creationId xmlns:a16="http://schemas.microsoft.com/office/drawing/2014/main" id="{0DF87428-155E-412B-B268-55401AE8E219}"/>
              </a:ext>
            </a:extLst>
          </p:cNvPr>
          <p:cNvCxnSpPr>
            <a:endCxn id="7" idx="1"/>
          </p:cNvCxnSpPr>
          <p:nvPr/>
        </p:nvCxnSpPr>
        <p:spPr>
          <a:xfrm>
            <a:off x="4673225" y="3132875"/>
            <a:ext cx="1639700" cy="14157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239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pic>
        <p:nvPicPr>
          <p:cNvPr id="17" name="Imagem 16">
            <a:extLst>
              <a:ext uri="{FF2B5EF4-FFF2-40B4-BE49-F238E27FC236}">
                <a16:creationId xmlns:a16="http://schemas.microsoft.com/office/drawing/2014/main" id="{B2928FB8-C55A-441C-8EC0-D8DC4DE7BED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398060" y="2301558"/>
            <a:ext cx="5268595" cy="2673985"/>
          </a:xfrm>
          <a:prstGeom prst="rect">
            <a:avLst/>
          </a:prstGeom>
        </p:spPr>
      </p:pic>
      <p:sp>
        <p:nvSpPr>
          <p:cNvPr id="2" name="CaixaDeTexto 1">
            <a:extLst>
              <a:ext uri="{FF2B5EF4-FFF2-40B4-BE49-F238E27FC236}">
                <a16:creationId xmlns:a16="http://schemas.microsoft.com/office/drawing/2014/main" id="{858893AA-1E5B-4F6E-B06D-B6AB74DEF5D6}"/>
              </a:ext>
            </a:extLst>
          </p:cNvPr>
          <p:cNvSpPr txBox="1"/>
          <p:nvPr/>
        </p:nvSpPr>
        <p:spPr>
          <a:xfrm>
            <a:off x="457200" y="1173163"/>
            <a:ext cx="8229600" cy="646331"/>
          </a:xfrm>
          <a:prstGeom prst="rect">
            <a:avLst/>
          </a:prstGeom>
          <a:noFill/>
        </p:spPr>
        <p:txBody>
          <a:bodyPr wrap="square" rtlCol="0">
            <a:spAutoFit/>
          </a:bodyPr>
          <a:lstStyle/>
          <a:p>
            <a:r>
              <a:rPr lang="pt-PT" dirty="0"/>
              <a:t>By default openstreetmaps uses Satellite option. By creating the control panels the user has access to other options.</a:t>
            </a:r>
          </a:p>
        </p:txBody>
      </p:sp>
      <p:pic>
        <p:nvPicPr>
          <p:cNvPr id="18" name="Imagem 17">
            <a:extLst>
              <a:ext uri="{FF2B5EF4-FFF2-40B4-BE49-F238E27FC236}">
                <a16:creationId xmlns:a16="http://schemas.microsoft.com/office/drawing/2014/main" id="{9C33A3D5-DCB6-4780-91D6-8550EC492251}"/>
              </a:ext>
            </a:extLst>
          </p:cNvPr>
          <p:cNvPicPr/>
          <p:nvPr/>
        </p:nvPicPr>
        <p:blipFill>
          <a:blip r:embed="rId7"/>
          <a:stretch>
            <a:fillRect/>
          </a:stretch>
        </p:blipFill>
        <p:spPr>
          <a:xfrm>
            <a:off x="398060" y="1812698"/>
            <a:ext cx="5400040" cy="379095"/>
          </a:xfrm>
          <a:prstGeom prst="rect">
            <a:avLst/>
          </a:prstGeom>
        </p:spPr>
      </p:pic>
      <p:sp>
        <p:nvSpPr>
          <p:cNvPr id="3" name="Retângulo 2">
            <a:extLst>
              <a:ext uri="{FF2B5EF4-FFF2-40B4-BE49-F238E27FC236}">
                <a16:creationId xmlns:a16="http://schemas.microsoft.com/office/drawing/2014/main" id="{399C36BF-3DCC-4C20-B4B4-D3F477DE30BC}"/>
              </a:ext>
            </a:extLst>
          </p:cNvPr>
          <p:cNvSpPr/>
          <p:nvPr/>
        </p:nvSpPr>
        <p:spPr>
          <a:xfrm>
            <a:off x="5486400" y="2327598"/>
            <a:ext cx="180255" cy="1574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3" name="Conector reto 12">
            <a:extLst>
              <a:ext uri="{FF2B5EF4-FFF2-40B4-BE49-F238E27FC236}">
                <a16:creationId xmlns:a16="http://schemas.microsoft.com/office/drawing/2014/main" id="{ACA8DBE9-C694-43C3-B772-95A644B3844F}"/>
              </a:ext>
            </a:extLst>
          </p:cNvPr>
          <p:cNvCxnSpPr>
            <a:stCxn id="3" idx="3"/>
          </p:cNvCxnSpPr>
          <p:nvPr/>
        </p:nvCxnSpPr>
        <p:spPr>
          <a:xfrm flipV="1">
            <a:off x="5666655" y="1950309"/>
            <a:ext cx="1115146" cy="4560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onector reto 22">
            <a:extLst>
              <a:ext uri="{FF2B5EF4-FFF2-40B4-BE49-F238E27FC236}">
                <a16:creationId xmlns:a16="http://schemas.microsoft.com/office/drawing/2014/main" id="{628861BA-A8A5-4794-86AD-E2C9723BF94A}"/>
              </a:ext>
            </a:extLst>
          </p:cNvPr>
          <p:cNvCxnSpPr>
            <a:cxnSpLocks/>
            <a:stCxn id="3" idx="3"/>
          </p:cNvCxnSpPr>
          <p:nvPr/>
        </p:nvCxnSpPr>
        <p:spPr>
          <a:xfrm>
            <a:off x="5666655" y="2406334"/>
            <a:ext cx="1115146" cy="4510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1" name="Imagem 10">
            <a:extLst>
              <a:ext uri="{FF2B5EF4-FFF2-40B4-BE49-F238E27FC236}">
                <a16:creationId xmlns:a16="http://schemas.microsoft.com/office/drawing/2014/main" id="{E402A20D-CB03-484E-8EB9-7C0F68CEFEB8}"/>
              </a:ext>
            </a:extLst>
          </p:cNvPr>
          <p:cNvPicPr>
            <a:picLocks noChangeAspect="1"/>
          </p:cNvPicPr>
          <p:nvPr/>
        </p:nvPicPr>
        <p:blipFill rotWithShape="1">
          <a:blip r:embed="rId8"/>
          <a:srcRect l="94167" b="67779"/>
          <a:stretch/>
        </p:blipFill>
        <p:spPr>
          <a:xfrm>
            <a:off x="6781801" y="1936837"/>
            <a:ext cx="1767169" cy="2745364"/>
          </a:xfrm>
          <a:prstGeom prst="rect">
            <a:avLst/>
          </a:prstGeom>
        </p:spPr>
      </p:pic>
    </p:spTree>
    <p:extLst>
      <p:ext uri="{BB962C8B-B14F-4D97-AF65-F5344CB8AC3E}">
        <p14:creationId xmlns:p14="http://schemas.microsoft.com/office/powerpoint/2010/main" val="1352455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45</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pic>
        <p:nvPicPr>
          <p:cNvPr id="19" name="Imagem 18">
            <a:extLst>
              <a:ext uri="{FF2B5EF4-FFF2-40B4-BE49-F238E27FC236}">
                <a16:creationId xmlns:a16="http://schemas.microsoft.com/office/drawing/2014/main" id="{3B4F41E5-5036-42EA-82B6-1A762737F54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57201" y="1183150"/>
            <a:ext cx="4038600" cy="2245850"/>
          </a:xfrm>
          <a:prstGeom prst="rect">
            <a:avLst/>
          </a:prstGeom>
          <a:noFill/>
        </p:spPr>
      </p:pic>
      <p:cxnSp>
        <p:nvCxnSpPr>
          <p:cNvPr id="7" name="Conector de Seta Reta 6">
            <a:extLst>
              <a:ext uri="{FF2B5EF4-FFF2-40B4-BE49-F238E27FC236}">
                <a16:creationId xmlns:a16="http://schemas.microsoft.com/office/drawing/2014/main" id="{39218312-0F5E-4F10-B3C7-570F1EE7619C}"/>
              </a:ext>
            </a:extLst>
          </p:cNvPr>
          <p:cNvCxnSpPr>
            <a:cxnSpLocks/>
            <a:stCxn id="19" idx="3"/>
          </p:cNvCxnSpPr>
          <p:nvPr/>
        </p:nvCxnSpPr>
        <p:spPr>
          <a:xfrm>
            <a:off x="4495801" y="2306075"/>
            <a:ext cx="1219199" cy="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C5E550F7-1BDC-490E-A22A-3E852EF6F5FD}"/>
              </a:ext>
            </a:extLst>
          </p:cNvPr>
          <p:cNvSpPr txBox="1"/>
          <p:nvPr/>
        </p:nvSpPr>
        <p:spPr>
          <a:xfrm>
            <a:off x="5867400" y="2121409"/>
            <a:ext cx="2133600" cy="369332"/>
          </a:xfrm>
          <a:prstGeom prst="rect">
            <a:avLst/>
          </a:prstGeom>
          <a:noFill/>
        </p:spPr>
        <p:txBody>
          <a:bodyPr wrap="square" rtlCol="0">
            <a:spAutoFit/>
          </a:bodyPr>
          <a:lstStyle/>
          <a:p>
            <a:r>
              <a:rPr lang="pt-PT" dirty="0"/>
              <a:t>Map options</a:t>
            </a:r>
          </a:p>
        </p:txBody>
      </p:sp>
      <p:pic>
        <p:nvPicPr>
          <p:cNvPr id="23" name="Imagem 22">
            <a:extLst>
              <a:ext uri="{FF2B5EF4-FFF2-40B4-BE49-F238E27FC236}">
                <a16:creationId xmlns:a16="http://schemas.microsoft.com/office/drawing/2014/main" id="{95B2D4C1-379A-42EE-A11A-7ECE2682BB42}"/>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469643" y="3434414"/>
            <a:ext cx="4171819" cy="2130703"/>
          </a:xfrm>
          <a:prstGeom prst="rect">
            <a:avLst/>
          </a:prstGeom>
          <a:noFill/>
        </p:spPr>
      </p:pic>
      <p:cxnSp>
        <p:nvCxnSpPr>
          <p:cNvPr id="21" name="Conector de Seta Reta 20">
            <a:extLst>
              <a:ext uri="{FF2B5EF4-FFF2-40B4-BE49-F238E27FC236}">
                <a16:creationId xmlns:a16="http://schemas.microsoft.com/office/drawing/2014/main" id="{096149E6-7624-437E-B160-7150C92A3D8C}"/>
              </a:ext>
            </a:extLst>
          </p:cNvPr>
          <p:cNvCxnSpPr>
            <a:stCxn id="23" idx="1"/>
          </p:cNvCxnSpPr>
          <p:nvPr/>
        </p:nvCxnSpPr>
        <p:spPr>
          <a:xfrm flipH="1" flipV="1">
            <a:off x="3276600" y="4488615"/>
            <a:ext cx="1193043" cy="11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050B778E-5427-4ED3-922B-13D14EC4F910}"/>
              </a:ext>
            </a:extLst>
          </p:cNvPr>
          <p:cNvSpPr txBox="1"/>
          <p:nvPr/>
        </p:nvSpPr>
        <p:spPr>
          <a:xfrm>
            <a:off x="1676400" y="4264683"/>
            <a:ext cx="2438400" cy="369332"/>
          </a:xfrm>
          <a:prstGeom prst="rect">
            <a:avLst/>
          </a:prstGeom>
          <a:noFill/>
        </p:spPr>
        <p:txBody>
          <a:bodyPr wrap="square" rtlCol="0">
            <a:spAutoFit/>
          </a:bodyPr>
          <a:lstStyle/>
          <a:p>
            <a:r>
              <a:rPr lang="pt-PT" dirty="0"/>
              <a:t>Layer options</a:t>
            </a:r>
          </a:p>
        </p:txBody>
      </p:sp>
    </p:spTree>
    <p:extLst>
      <p:ext uri="{BB962C8B-B14F-4D97-AF65-F5344CB8AC3E}">
        <p14:creationId xmlns:p14="http://schemas.microsoft.com/office/powerpoint/2010/main" val="22156521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5BAA193-7CBA-436C-81F2-813D8A1FC7A1}"/>
              </a:ext>
            </a:extLst>
          </p:cNvPr>
          <p:cNvSpPr txBox="1"/>
          <p:nvPr/>
        </p:nvSpPr>
        <p:spPr>
          <a:xfrm>
            <a:off x="381000" y="1143000"/>
            <a:ext cx="8382000" cy="923330"/>
          </a:xfrm>
          <a:prstGeom prst="rect">
            <a:avLst/>
          </a:prstGeom>
          <a:noFill/>
        </p:spPr>
        <p:txBody>
          <a:bodyPr wrap="square" rtlCol="0">
            <a:spAutoFit/>
          </a:bodyPr>
          <a:lstStyle/>
          <a:p>
            <a:r>
              <a:rPr lang="pt-PT" dirty="0"/>
              <a:t>Leaflet also allows the incorporation of a tool bar to allow users to create points(markers), draw lines and polygons. These features are going to be implemented on openstreetmaps and is going to be used to store data into PostgreSQL.</a:t>
            </a:r>
          </a:p>
        </p:txBody>
      </p:sp>
      <p:pic>
        <p:nvPicPr>
          <p:cNvPr id="24" name="Imagem 23">
            <a:extLst>
              <a:ext uri="{FF2B5EF4-FFF2-40B4-BE49-F238E27FC236}">
                <a16:creationId xmlns:a16="http://schemas.microsoft.com/office/drawing/2014/main" id="{C42C7D6E-189F-4E6C-B624-1A92A735AFFA}"/>
              </a:ext>
            </a:extLst>
          </p:cNvPr>
          <p:cNvPicPr/>
          <p:nvPr/>
        </p:nvPicPr>
        <p:blipFill>
          <a:blip r:embed="rId6">
            <a:extLst>
              <a:ext uri="{28A0092B-C50C-407E-A947-70E740481C1C}">
                <a14:useLocalDpi xmlns:a14="http://schemas.microsoft.com/office/drawing/2010/main" val="0"/>
              </a:ext>
            </a:extLst>
          </a:blip>
          <a:stretch>
            <a:fillRect/>
          </a:stretch>
        </p:blipFill>
        <p:spPr>
          <a:xfrm>
            <a:off x="457200" y="2077940"/>
            <a:ext cx="1665605" cy="3605209"/>
          </a:xfrm>
          <a:prstGeom prst="rect">
            <a:avLst/>
          </a:prstGeom>
        </p:spPr>
      </p:pic>
      <p:cxnSp>
        <p:nvCxnSpPr>
          <p:cNvPr id="12" name="Conector de Seta Reta 11">
            <a:extLst>
              <a:ext uri="{FF2B5EF4-FFF2-40B4-BE49-F238E27FC236}">
                <a16:creationId xmlns:a16="http://schemas.microsoft.com/office/drawing/2014/main" id="{73C4E063-A8E7-4137-867C-FF41D0AEDEEA}"/>
              </a:ext>
            </a:extLst>
          </p:cNvPr>
          <p:cNvCxnSpPr>
            <a:cxnSpLocks/>
            <a:stCxn id="24" idx="3"/>
          </p:cNvCxnSpPr>
          <p:nvPr/>
        </p:nvCxnSpPr>
        <p:spPr>
          <a:xfrm>
            <a:off x="2122805" y="3880545"/>
            <a:ext cx="1905000" cy="172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1869A6DB-455C-446F-A3AD-328D09066FFA}"/>
              </a:ext>
            </a:extLst>
          </p:cNvPr>
          <p:cNvSpPr txBox="1"/>
          <p:nvPr/>
        </p:nvSpPr>
        <p:spPr>
          <a:xfrm>
            <a:off x="2209800" y="3003897"/>
            <a:ext cx="1905000" cy="646331"/>
          </a:xfrm>
          <a:prstGeom prst="rect">
            <a:avLst/>
          </a:prstGeom>
          <a:noFill/>
        </p:spPr>
        <p:txBody>
          <a:bodyPr wrap="square" rtlCol="0">
            <a:spAutoFit/>
          </a:bodyPr>
          <a:lstStyle/>
          <a:p>
            <a:r>
              <a:rPr lang="pt-PT" dirty="0"/>
              <a:t>Creates tool bar into the map</a:t>
            </a:r>
          </a:p>
        </p:txBody>
      </p:sp>
      <p:pic>
        <p:nvPicPr>
          <p:cNvPr id="26" name="Imagem 25">
            <a:extLst>
              <a:ext uri="{FF2B5EF4-FFF2-40B4-BE49-F238E27FC236}">
                <a16:creationId xmlns:a16="http://schemas.microsoft.com/office/drawing/2014/main" id="{1BBB78D9-0E32-4DA7-B226-791E5379DC0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100016" y="2665581"/>
            <a:ext cx="4258699" cy="2424530"/>
          </a:xfrm>
          <a:prstGeom prst="rect">
            <a:avLst/>
          </a:prstGeom>
        </p:spPr>
      </p:pic>
      <p:sp>
        <p:nvSpPr>
          <p:cNvPr id="27" name="Caixa de texto 170">
            <a:extLst>
              <a:ext uri="{FF2B5EF4-FFF2-40B4-BE49-F238E27FC236}">
                <a16:creationId xmlns:a16="http://schemas.microsoft.com/office/drawing/2014/main" id="{C06907A4-B17A-4165-8F4A-3C8974663FCB}"/>
              </a:ext>
            </a:extLst>
          </p:cNvPr>
          <p:cNvSpPr txBox="1"/>
          <p:nvPr/>
        </p:nvSpPr>
        <p:spPr>
          <a:xfrm>
            <a:off x="4946727" y="3098185"/>
            <a:ext cx="1352550" cy="285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pt-PT" sz="1200" b="1">
                <a:solidFill>
                  <a:srgbClr val="FFFFFF"/>
                </a:solidFill>
                <a:effectLst/>
                <a:latin typeface="Calibri" panose="020F0502020204030204" pitchFamily="34" charset="0"/>
                <a:ea typeface="Times New Roman" panose="02020603050405020304" pitchFamily="18" charset="0"/>
              </a:rPr>
              <a:t>drawControl</a:t>
            </a:r>
            <a:endParaRPr lang="pt-PT" sz="1200">
              <a:effectLst/>
              <a:latin typeface="Times New Roman" panose="02020603050405020304" pitchFamily="18" charset="0"/>
              <a:ea typeface="Times New Roman" panose="02020603050405020304" pitchFamily="18" charset="0"/>
            </a:endParaRPr>
          </a:p>
        </p:txBody>
      </p:sp>
      <p:cxnSp>
        <p:nvCxnSpPr>
          <p:cNvPr id="28" name="Conexão reta unidirecional 172">
            <a:extLst>
              <a:ext uri="{FF2B5EF4-FFF2-40B4-BE49-F238E27FC236}">
                <a16:creationId xmlns:a16="http://schemas.microsoft.com/office/drawing/2014/main" id="{F258A1F3-71DA-4477-8919-3D54D921EC79}"/>
              </a:ext>
            </a:extLst>
          </p:cNvPr>
          <p:cNvCxnSpPr/>
          <p:nvPr/>
        </p:nvCxnSpPr>
        <p:spPr>
          <a:xfrm flipH="1">
            <a:off x="4333317" y="3362980"/>
            <a:ext cx="1114425" cy="1371600"/>
          </a:xfrm>
          <a:prstGeom prst="straightConnector1">
            <a:avLst/>
          </a:prstGeom>
          <a:ln>
            <a:solidFill>
              <a:srgbClr val="FF0000"/>
            </a:solidFill>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396386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5BAA193-7CBA-436C-81F2-813D8A1FC7A1}"/>
              </a:ext>
            </a:extLst>
          </p:cNvPr>
          <p:cNvSpPr txBox="1"/>
          <p:nvPr/>
        </p:nvSpPr>
        <p:spPr>
          <a:xfrm>
            <a:off x="381000" y="1143000"/>
            <a:ext cx="8382000" cy="646331"/>
          </a:xfrm>
          <a:prstGeom prst="rect">
            <a:avLst/>
          </a:prstGeom>
          <a:noFill/>
        </p:spPr>
        <p:txBody>
          <a:bodyPr wrap="square" rtlCol="0">
            <a:spAutoFit/>
          </a:bodyPr>
          <a:lstStyle/>
          <a:p>
            <a:r>
              <a:rPr lang="pt-PT" dirty="0"/>
              <a:t>To the option create on bottom left drawControl of Leaflet is created functions with different features considering each option in create option.</a:t>
            </a:r>
          </a:p>
        </p:txBody>
      </p:sp>
      <p:pic>
        <p:nvPicPr>
          <p:cNvPr id="21" name="Imagem 20">
            <a:extLst>
              <a:ext uri="{FF2B5EF4-FFF2-40B4-BE49-F238E27FC236}">
                <a16:creationId xmlns:a16="http://schemas.microsoft.com/office/drawing/2014/main" id="{DF26D01C-B55F-46C7-A840-EE469244DFC7}"/>
              </a:ext>
            </a:extLst>
          </p:cNvPr>
          <p:cNvPicPr/>
          <p:nvPr/>
        </p:nvPicPr>
        <p:blipFill>
          <a:blip r:embed="rId6">
            <a:extLst>
              <a:ext uri="{28A0092B-C50C-407E-A947-70E740481C1C}">
                <a14:useLocalDpi xmlns:a14="http://schemas.microsoft.com/office/drawing/2010/main" val="0"/>
              </a:ext>
            </a:extLst>
          </a:blip>
          <a:stretch>
            <a:fillRect/>
          </a:stretch>
        </p:blipFill>
        <p:spPr>
          <a:xfrm>
            <a:off x="3071415" y="1894106"/>
            <a:ext cx="3001169" cy="4255005"/>
          </a:xfrm>
          <a:prstGeom prst="rect">
            <a:avLst/>
          </a:prstGeom>
        </p:spPr>
      </p:pic>
    </p:spTree>
    <p:extLst>
      <p:ext uri="{BB962C8B-B14F-4D97-AF65-F5344CB8AC3E}">
        <p14:creationId xmlns:p14="http://schemas.microsoft.com/office/powerpoint/2010/main" val="11288768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5BAA193-7CBA-436C-81F2-813D8A1FC7A1}"/>
              </a:ext>
            </a:extLst>
          </p:cNvPr>
          <p:cNvSpPr txBox="1"/>
          <p:nvPr/>
        </p:nvSpPr>
        <p:spPr>
          <a:xfrm>
            <a:off x="381000" y="1143000"/>
            <a:ext cx="8382000" cy="646331"/>
          </a:xfrm>
          <a:prstGeom prst="rect">
            <a:avLst/>
          </a:prstGeom>
          <a:noFill/>
        </p:spPr>
        <p:txBody>
          <a:bodyPr wrap="square" rtlCol="0">
            <a:spAutoFit/>
          </a:bodyPr>
          <a:lstStyle/>
          <a:p>
            <a:r>
              <a:rPr lang="pt-PT" dirty="0"/>
              <a:t>CreateModal function creates a small pop up window to insert data that, when submited, is sent into PostgreSQL database.</a:t>
            </a:r>
          </a:p>
        </p:txBody>
      </p:sp>
      <p:pic>
        <p:nvPicPr>
          <p:cNvPr id="17" name="Imagem 16">
            <a:extLst>
              <a:ext uri="{FF2B5EF4-FFF2-40B4-BE49-F238E27FC236}">
                <a16:creationId xmlns:a16="http://schemas.microsoft.com/office/drawing/2014/main" id="{5D6DFA9D-08E2-42CD-8957-59192828B76F}"/>
              </a:ext>
            </a:extLst>
          </p:cNvPr>
          <p:cNvPicPr/>
          <p:nvPr/>
        </p:nvPicPr>
        <p:blipFill rotWithShape="1">
          <a:blip r:embed="rId6" cstate="print">
            <a:extLst>
              <a:ext uri="{28A0092B-C50C-407E-A947-70E740481C1C}">
                <a14:useLocalDpi xmlns:a14="http://schemas.microsoft.com/office/drawing/2010/main" val="0"/>
              </a:ext>
            </a:extLst>
          </a:blip>
          <a:srcRect l="-1211" t="56070" r="28629" b="-59549"/>
          <a:stretch/>
        </p:blipFill>
        <p:spPr bwMode="auto">
          <a:xfrm>
            <a:off x="4026925" y="2133600"/>
            <a:ext cx="4572000" cy="5322405"/>
          </a:xfrm>
          <a:prstGeom prst="rect">
            <a:avLst/>
          </a:prstGeom>
          <a:noFill/>
          <a:ln>
            <a:noFill/>
          </a:ln>
          <a:extLst>
            <a:ext uri="{53640926-AAD7-44D8-BBD7-CCE9431645EC}">
              <a14:shadowObscured xmlns:a14="http://schemas.microsoft.com/office/drawing/2010/main"/>
            </a:ext>
          </a:extLst>
        </p:spPr>
      </p:pic>
      <p:pic>
        <p:nvPicPr>
          <p:cNvPr id="18" name="Imagem 17">
            <a:extLst>
              <a:ext uri="{FF2B5EF4-FFF2-40B4-BE49-F238E27FC236}">
                <a16:creationId xmlns:a16="http://schemas.microsoft.com/office/drawing/2014/main" id="{4FB3EDA7-0919-49F3-AA4D-6D8356D7EC55}"/>
              </a:ext>
            </a:extLst>
          </p:cNvPr>
          <p:cNvPicPr/>
          <p:nvPr/>
        </p:nvPicPr>
        <p:blipFill rotWithShape="1">
          <a:blip r:embed="rId6" cstate="print">
            <a:extLst>
              <a:ext uri="{28A0092B-C50C-407E-A947-70E740481C1C}">
                <a14:useLocalDpi xmlns:a14="http://schemas.microsoft.com/office/drawing/2010/main" val="0"/>
              </a:ext>
            </a:extLst>
          </a:blip>
          <a:srcRect r="28731" b="44290"/>
          <a:stretch/>
        </p:blipFill>
        <p:spPr bwMode="auto">
          <a:xfrm>
            <a:off x="324586" y="1967177"/>
            <a:ext cx="3154505" cy="2466180"/>
          </a:xfrm>
          <a:prstGeom prst="rect">
            <a:avLst/>
          </a:prstGeom>
          <a:noFill/>
          <a:ln>
            <a:noFill/>
          </a:ln>
          <a:extLst>
            <a:ext uri="{53640926-AAD7-44D8-BBD7-CCE9431645EC}">
              <a14:shadowObscured xmlns:a14="http://schemas.microsoft.com/office/drawing/2010/main"/>
            </a:ext>
          </a:extLst>
        </p:spPr>
      </p:pic>
      <p:cxnSp>
        <p:nvCxnSpPr>
          <p:cNvPr id="7" name="Conector de Seta Reta 6">
            <a:extLst>
              <a:ext uri="{FF2B5EF4-FFF2-40B4-BE49-F238E27FC236}">
                <a16:creationId xmlns:a16="http://schemas.microsoft.com/office/drawing/2014/main" id="{9DD415C9-47FB-481A-B5DA-041F1BFD21A5}"/>
              </a:ext>
            </a:extLst>
          </p:cNvPr>
          <p:cNvCxnSpPr>
            <a:stCxn id="18" idx="3"/>
          </p:cNvCxnSpPr>
          <p:nvPr/>
        </p:nvCxnSpPr>
        <p:spPr>
          <a:xfrm>
            <a:off x="3479091" y="3200267"/>
            <a:ext cx="63570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E2A527F0-F60A-4424-B67B-BB367D15BDB1}"/>
              </a:ext>
            </a:extLst>
          </p:cNvPr>
          <p:cNvSpPr txBox="1"/>
          <p:nvPr/>
        </p:nvSpPr>
        <p:spPr>
          <a:xfrm>
            <a:off x="381000" y="4794802"/>
            <a:ext cx="8217925" cy="1200329"/>
          </a:xfrm>
          <a:prstGeom prst="rect">
            <a:avLst/>
          </a:prstGeom>
          <a:noFill/>
        </p:spPr>
        <p:txBody>
          <a:bodyPr wrap="square" rtlCol="0">
            <a:spAutoFit/>
          </a:bodyPr>
          <a:lstStyle/>
          <a:p>
            <a:r>
              <a:rPr lang="pt-PT" dirty="0"/>
              <a:t>Regarding the creation of a marker, when a place on the map is clicked the modal appears allowing the user to type about what that marker refers too. After submiting, the new marker information is saved on the database and the page refreshes to update the information.</a:t>
            </a:r>
          </a:p>
        </p:txBody>
      </p:sp>
    </p:spTree>
    <p:extLst>
      <p:ext uri="{BB962C8B-B14F-4D97-AF65-F5344CB8AC3E}">
        <p14:creationId xmlns:p14="http://schemas.microsoft.com/office/powerpoint/2010/main" val="853504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49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5BAA193-7CBA-436C-81F2-813D8A1FC7A1}"/>
              </a:ext>
            </a:extLst>
          </p:cNvPr>
          <p:cNvSpPr txBox="1"/>
          <p:nvPr/>
        </p:nvSpPr>
        <p:spPr>
          <a:xfrm>
            <a:off x="381000" y="1143000"/>
            <a:ext cx="8382000" cy="646331"/>
          </a:xfrm>
          <a:prstGeom prst="rect">
            <a:avLst/>
          </a:prstGeom>
          <a:noFill/>
        </p:spPr>
        <p:txBody>
          <a:bodyPr wrap="square" rtlCol="0">
            <a:spAutoFit/>
          </a:bodyPr>
          <a:lstStyle/>
          <a:p>
            <a:r>
              <a:rPr lang="pt-PT" dirty="0"/>
              <a:t>All markers displayed were manually inserted. By clicking on each marker, the information written by the user appear on a small popup component.</a:t>
            </a:r>
          </a:p>
        </p:txBody>
      </p:sp>
      <p:pic>
        <p:nvPicPr>
          <p:cNvPr id="19" name="Imagem 18">
            <a:extLst>
              <a:ext uri="{FF2B5EF4-FFF2-40B4-BE49-F238E27FC236}">
                <a16:creationId xmlns:a16="http://schemas.microsoft.com/office/drawing/2014/main" id="{62DE60A7-A973-4024-BE85-03100E349700}"/>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85800" y="1789331"/>
            <a:ext cx="4173538" cy="2173060"/>
          </a:xfrm>
          <a:prstGeom prst="rect">
            <a:avLst/>
          </a:prstGeom>
        </p:spPr>
      </p:pic>
      <p:pic>
        <p:nvPicPr>
          <p:cNvPr id="20" name="Imagem 19">
            <a:extLst>
              <a:ext uri="{FF2B5EF4-FFF2-40B4-BE49-F238E27FC236}">
                <a16:creationId xmlns:a16="http://schemas.microsoft.com/office/drawing/2014/main" id="{9C3957C8-0B40-4F67-89ED-EDF5460CC2DE}"/>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4114800" y="2428837"/>
            <a:ext cx="4173538" cy="2295561"/>
          </a:xfrm>
          <a:prstGeom prst="rect">
            <a:avLst/>
          </a:prstGeom>
        </p:spPr>
      </p:pic>
      <p:sp>
        <p:nvSpPr>
          <p:cNvPr id="12" name="CaixaDeTexto 11">
            <a:extLst>
              <a:ext uri="{FF2B5EF4-FFF2-40B4-BE49-F238E27FC236}">
                <a16:creationId xmlns:a16="http://schemas.microsoft.com/office/drawing/2014/main" id="{65E5C8C3-D536-4C94-9217-8B78E77456CE}"/>
              </a:ext>
            </a:extLst>
          </p:cNvPr>
          <p:cNvSpPr txBox="1"/>
          <p:nvPr/>
        </p:nvSpPr>
        <p:spPr>
          <a:xfrm>
            <a:off x="647700" y="5145385"/>
            <a:ext cx="7848600" cy="369332"/>
          </a:xfrm>
          <a:prstGeom prst="rect">
            <a:avLst/>
          </a:prstGeom>
          <a:noFill/>
        </p:spPr>
        <p:txBody>
          <a:bodyPr wrap="square" rtlCol="0">
            <a:spAutoFit/>
          </a:bodyPr>
          <a:lstStyle/>
          <a:p>
            <a:r>
              <a:rPr lang="pt-PT" dirty="0"/>
              <a:t>The colors of the marker depend on the type selected when creating the marker.</a:t>
            </a:r>
          </a:p>
        </p:txBody>
      </p:sp>
    </p:spTree>
    <p:extLst>
      <p:ext uri="{BB962C8B-B14F-4D97-AF65-F5344CB8AC3E}">
        <p14:creationId xmlns:p14="http://schemas.microsoft.com/office/powerpoint/2010/main" val="742095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Line 9"/>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10243" name="Text Box 10"/>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10244" name="Rectangle 11"/>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369332"/>
          </a:xfrm>
          <a:prstGeom prst="rect">
            <a:avLst/>
          </a:prstGeom>
          <a:noFill/>
          <a:ln w="9525">
            <a:noFill/>
            <a:miter lim="800000"/>
            <a:headEnd/>
            <a:tailEnd/>
          </a:ln>
          <a:effectLst/>
        </p:spPr>
        <p:txBody>
          <a:bodyPr>
            <a:spAutoFit/>
          </a:bodyPr>
          <a:lstStyle/>
          <a:p>
            <a:pPr>
              <a:spcBef>
                <a:spcPct val="50000"/>
              </a:spcBef>
              <a:defRPr/>
            </a:pPr>
            <a:r>
              <a:rPr lang="pt-PT" b="1" dirty="0">
                <a:solidFill>
                  <a:srgbClr val="C00000"/>
                </a:solidFill>
                <a:effectLst>
                  <a:outerShdw blurRad="38100" dist="38100" dir="2700000" algn="tl">
                    <a:srgbClr val="C0C0C0"/>
                  </a:outerShdw>
                </a:effectLst>
                <a:latin typeface="Arial"/>
                <a:cs typeface="Arial"/>
              </a:rPr>
              <a:t>■</a:t>
            </a:r>
            <a:r>
              <a:rPr lang="pt-PT" b="1" dirty="0">
                <a:effectLst>
                  <a:outerShdw blurRad="38100" dist="38100" dir="2700000" algn="tl">
                    <a:srgbClr val="C0C0C0"/>
                  </a:outerShdw>
                </a:effectLst>
                <a:latin typeface="Arial"/>
                <a:cs typeface="Arial"/>
              </a:rPr>
              <a:t> 2.Technologies, </a:t>
            </a:r>
            <a:r>
              <a:rPr lang="pt-PT" b="1" dirty="0" err="1">
                <a:effectLst>
                  <a:outerShdw blurRad="38100" dist="38100" dir="2700000" algn="tl">
                    <a:srgbClr val="C0C0C0"/>
                  </a:outerShdw>
                </a:effectLst>
                <a:latin typeface="Arial"/>
                <a:cs typeface="Arial"/>
              </a:rPr>
              <a:t>tools</a:t>
            </a:r>
            <a:r>
              <a:rPr lang="pt-PT" b="1" dirty="0">
                <a:effectLst>
                  <a:outerShdw blurRad="38100" dist="38100" dir="2700000" algn="tl">
                    <a:srgbClr val="C0C0C0"/>
                  </a:outerShdw>
                </a:effectLst>
                <a:latin typeface="Arial"/>
                <a:cs typeface="Arial"/>
              </a:rPr>
              <a:t> </a:t>
            </a:r>
            <a:r>
              <a:rPr lang="pt-PT" b="1" dirty="0" err="1">
                <a:effectLst>
                  <a:outerShdw blurRad="38100" dist="38100" dir="2700000" algn="tl">
                    <a:srgbClr val="C0C0C0"/>
                  </a:outerShdw>
                </a:effectLst>
                <a:latin typeface="Arial"/>
                <a:cs typeface="Arial"/>
              </a:rPr>
              <a:t>and</a:t>
            </a:r>
            <a:r>
              <a:rPr lang="pt-PT" b="1" dirty="0">
                <a:effectLst>
                  <a:outerShdw blurRad="38100" dist="38100" dir="2700000" algn="tl">
                    <a:srgbClr val="C0C0C0"/>
                  </a:outerShdw>
                </a:effectLst>
                <a:latin typeface="Arial"/>
                <a:cs typeface="Arial"/>
              </a:rPr>
              <a:t> </a:t>
            </a:r>
            <a:r>
              <a:rPr lang="pt-PT" b="1" dirty="0" err="1">
                <a:effectLst>
                  <a:outerShdw blurRad="38100" dist="38100" dir="2700000" algn="tl">
                    <a:srgbClr val="C0C0C0"/>
                  </a:outerShdw>
                </a:effectLst>
                <a:latin typeface="Arial"/>
                <a:cs typeface="Arial"/>
              </a:rPr>
              <a:t>libraries</a:t>
            </a:r>
            <a:endParaRPr lang="pt-PT"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pic>
        <p:nvPicPr>
          <p:cNvPr id="29" name="Picture 2" descr="Resultado de imagem para visual studio code logo">
            <a:extLst>
              <a:ext uri="{FF2B5EF4-FFF2-40B4-BE49-F238E27FC236}">
                <a16:creationId xmlns:a16="http://schemas.microsoft.com/office/drawing/2014/main" id="{3C333159-E964-4B66-8CEF-5BC2944FCB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062" y="1224886"/>
            <a:ext cx="1114577" cy="1114577"/>
          </a:xfrm>
          <a:prstGeom prst="rect">
            <a:avLst/>
          </a:prstGeom>
          <a:noFill/>
          <a:extLst>
            <a:ext uri="{909E8E84-426E-40DD-AFC4-6F175D3DCCD1}">
              <a14:hiddenFill xmlns:a14="http://schemas.microsoft.com/office/drawing/2010/main">
                <a:solidFill>
                  <a:srgbClr val="FFFFFF"/>
                </a:solidFill>
              </a14:hiddenFill>
            </a:ext>
          </a:extLst>
        </p:spPr>
      </p:pic>
      <p:pic>
        <p:nvPicPr>
          <p:cNvPr id="38" name="Imagem 37">
            <a:extLst>
              <a:ext uri="{FF2B5EF4-FFF2-40B4-BE49-F238E27FC236}">
                <a16:creationId xmlns:a16="http://schemas.microsoft.com/office/drawing/2014/main" id="{64ABE9C7-D01B-428D-B469-2939B7C5744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407" y="4285252"/>
            <a:ext cx="2782813" cy="2115549"/>
          </a:xfrm>
          <a:prstGeom prst="rect">
            <a:avLst/>
          </a:prstGeom>
          <a:noFill/>
          <a:ln>
            <a:noFill/>
          </a:ln>
        </p:spPr>
      </p:pic>
      <p:pic>
        <p:nvPicPr>
          <p:cNvPr id="39" name="Imagem 38">
            <a:extLst>
              <a:ext uri="{FF2B5EF4-FFF2-40B4-BE49-F238E27FC236}">
                <a16:creationId xmlns:a16="http://schemas.microsoft.com/office/drawing/2014/main" id="{65D5E098-9242-4302-805E-50523E4A3675}"/>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4496" y="1558370"/>
            <a:ext cx="1860235" cy="1329159"/>
          </a:xfrm>
          <a:prstGeom prst="rect">
            <a:avLst/>
          </a:prstGeom>
          <a:noFill/>
          <a:ln>
            <a:noFill/>
          </a:ln>
        </p:spPr>
      </p:pic>
      <p:sp>
        <p:nvSpPr>
          <p:cNvPr id="4" name="Line 9">
            <a:extLst>
              <a:ext uri="{FF2B5EF4-FFF2-40B4-BE49-F238E27FC236}">
                <a16:creationId xmlns:a16="http://schemas.microsoft.com/office/drawing/2014/main" id="{F86C40DE-1055-49F6-BC71-D19B181F92E3}"/>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3F010A9E-43B3-4780-A1F1-F4D5F4DB3411}"/>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D8844079-E5BC-466E-81C1-3AE265F2199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a:t>
            </a:fld>
            <a:r>
              <a:rPr lang="pt-PT" sz="1000" dirty="0"/>
              <a:t> -</a:t>
            </a:r>
          </a:p>
        </p:txBody>
      </p:sp>
      <p:pic>
        <p:nvPicPr>
          <p:cNvPr id="8" name="Imagem 7">
            <a:extLst>
              <a:ext uri="{FF2B5EF4-FFF2-40B4-BE49-F238E27FC236}">
                <a16:creationId xmlns:a16="http://schemas.microsoft.com/office/drawing/2014/main" id="{9EBA8802-F799-42AF-A321-2156E66A7AC7}"/>
              </a:ext>
            </a:extLst>
          </p:cNvPr>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80EE2E37-EC41-4011-A343-D34429F84566}"/>
              </a:ext>
            </a:extLst>
          </p:cNvPr>
          <p:cNvPicPr>
            <a:picLocks noChangeAspect="1" noChangeArrowheads="1"/>
          </p:cNvPicPr>
          <p:nvPr/>
        </p:nvPicPr>
        <p:blipFill>
          <a:blip r:embed="rId8"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D650CAF1-AD7B-4BC7-8A6C-477BE993717A}"/>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1" name="Rectângulo 14">
            <a:extLst>
              <a:ext uri="{FF2B5EF4-FFF2-40B4-BE49-F238E27FC236}">
                <a16:creationId xmlns:a16="http://schemas.microsoft.com/office/drawing/2014/main" id="{4736420F-AE1F-4302-9747-C0B282FB2735}"/>
              </a:ext>
            </a:extLst>
          </p:cNvPr>
          <p:cNvSpPr/>
          <p:nvPr/>
        </p:nvSpPr>
        <p:spPr>
          <a:xfrm>
            <a:off x="7066839" y="490354"/>
            <a:ext cx="1111586"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Project III</a:t>
            </a:r>
          </a:p>
        </p:txBody>
      </p:sp>
      <p:sp>
        <p:nvSpPr>
          <p:cNvPr id="40" name="Rectângulo 10">
            <a:extLst>
              <a:ext uri="{FF2B5EF4-FFF2-40B4-BE49-F238E27FC236}">
                <a16:creationId xmlns:a16="http://schemas.microsoft.com/office/drawing/2014/main" id="{8E8E3848-A461-4F5C-8240-247A57FA1EB0}"/>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pic>
        <p:nvPicPr>
          <p:cNvPr id="41" name="Imagem 40" descr="Php icon - Free download on Iconfinder">
            <a:extLst>
              <a:ext uri="{FF2B5EF4-FFF2-40B4-BE49-F238E27FC236}">
                <a16:creationId xmlns:a16="http://schemas.microsoft.com/office/drawing/2014/main" id="{AAD1F4D1-DF57-41E9-B3B6-2C99B8F13E83}"/>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65278" y="3092218"/>
            <a:ext cx="1841898" cy="1293065"/>
          </a:xfrm>
          <a:prstGeom prst="rect">
            <a:avLst/>
          </a:prstGeom>
          <a:noFill/>
          <a:ln>
            <a:noFill/>
          </a:ln>
        </p:spPr>
      </p:pic>
      <p:pic>
        <p:nvPicPr>
          <p:cNvPr id="42" name="Imagem 41" descr="What, when and how of database triggers using PostgreSQL! | by Anish patel  | Simform Engineering | Medium">
            <a:extLst>
              <a:ext uri="{FF2B5EF4-FFF2-40B4-BE49-F238E27FC236}">
                <a16:creationId xmlns:a16="http://schemas.microsoft.com/office/drawing/2014/main" id="{491FF0BD-1830-4459-AEEE-3220E1B25A4D}"/>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91652" y="1427145"/>
            <a:ext cx="1995649" cy="1079595"/>
          </a:xfrm>
          <a:prstGeom prst="rect">
            <a:avLst/>
          </a:prstGeom>
          <a:noFill/>
          <a:ln>
            <a:noFill/>
          </a:ln>
        </p:spPr>
      </p:pic>
      <p:pic>
        <p:nvPicPr>
          <p:cNvPr id="43" name="Imagem 42" descr="GeoServer - OSGeo">
            <a:extLst>
              <a:ext uri="{FF2B5EF4-FFF2-40B4-BE49-F238E27FC236}">
                <a16:creationId xmlns:a16="http://schemas.microsoft.com/office/drawing/2014/main" id="{387ADE55-A841-4609-9924-0E1929F06836}"/>
              </a:ext>
            </a:extLst>
          </p:cNvPr>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87899" y="4682862"/>
            <a:ext cx="2669465" cy="1286983"/>
          </a:xfrm>
          <a:prstGeom prst="rect">
            <a:avLst/>
          </a:prstGeom>
          <a:noFill/>
          <a:ln>
            <a:noFill/>
          </a:ln>
        </p:spPr>
      </p:pic>
      <p:pic>
        <p:nvPicPr>
          <p:cNvPr id="44" name="Imagem 43" descr="Leaflet - a JavaScript library for interactive maps">
            <a:extLst>
              <a:ext uri="{FF2B5EF4-FFF2-40B4-BE49-F238E27FC236}">
                <a16:creationId xmlns:a16="http://schemas.microsoft.com/office/drawing/2014/main" id="{B42CDAE3-5703-4B07-95C7-AABCD987FC7C}"/>
              </a:ext>
            </a:extLst>
          </p:cNvPr>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991652" y="3256095"/>
            <a:ext cx="2710229" cy="950427"/>
          </a:xfrm>
          <a:prstGeom prst="rect">
            <a:avLst/>
          </a:prstGeom>
          <a:noFill/>
          <a:ln>
            <a:noFill/>
          </a:ln>
        </p:spPr>
      </p:pic>
      <p:pic>
        <p:nvPicPr>
          <p:cNvPr id="45" name="Imagem 44" descr="Apache Tomcat - EGI Marketplace">
            <a:extLst>
              <a:ext uri="{FF2B5EF4-FFF2-40B4-BE49-F238E27FC236}">
                <a16:creationId xmlns:a16="http://schemas.microsoft.com/office/drawing/2014/main" id="{2D6A6DD2-D07A-45CA-AA6C-1D33BA056CD1}"/>
              </a:ext>
            </a:extLst>
          </p:cNvPr>
          <p:cNvPicPr/>
          <p:nvPr/>
        </p:nvPicPr>
        <p:blipFill rotWithShape="1">
          <a:blip r:embed="rId13" cstate="print">
            <a:extLst>
              <a:ext uri="{28A0092B-C50C-407E-A947-70E740481C1C}">
                <a14:useLocalDpi xmlns:a14="http://schemas.microsoft.com/office/drawing/2010/main" val="0"/>
              </a:ext>
            </a:extLst>
          </a:blip>
          <a:srcRect l="27511" t="27511" r="27511" b="27729"/>
          <a:stretch/>
        </p:blipFill>
        <p:spPr bwMode="auto">
          <a:xfrm>
            <a:off x="4438029" y="4449215"/>
            <a:ext cx="1428749" cy="1418388"/>
          </a:xfrm>
          <a:prstGeom prst="rect">
            <a:avLst/>
          </a:prstGeom>
          <a:noFill/>
          <a:ln>
            <a:noFill/>
          </a:ln>
          <a:extLst>
            <a:ext uri="{53640926-AAD7-44D8-BBD7-CCE9431645EC}">
              <a14:shadowObscured xmlns:a14="http://schemas.microsoft.com/office/drawing/2010/main"/>
            </a:ext>
          </a:extLst>
        </p:spPr>
      </p:pic>
      <p:pic>
        <p:nvPicPr>
          <p:cNvPr id="46" name="Imagem 45" descr="OpenLayers | Open Data Portal">
            <a:extLst>
              <a:ext uri="{FF2B5EF4-FFF2-40B4-BE49-F238E27FC236}">
                <a16:creationId xmlns:a16="http://schemas.microsoft.com/office/drawing/2014/main" id="{9088DFD8-3D34-4712-834C-936AF38B32BB}"/>
              </a:ext>
            </a:extLst>
          </p:cNvPr>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63146" y="2650062"/>
            <a:ext cx="1428750" cy="1418389"/>
          </a:xfrm>
          <a:prstGeom prst="rect">
            <a:avLst/>
          </a:prstGeom>
          <a:noFill/>
          <a:ln>
            <a:noFill/>
          </a:ln>
        </p:spPr>
      </p:pic>
    </p:spTree>
    <p:extLst>
      <p:ext uri="{BB962C8B-B14F-4D97-AF65-F5344CB8AC3E}">
        <p14:creationId xmlns:p14="http://schemas.microsoft.com/office/powerpoint/2010/main" val="6604889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50</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65BAA193-7CBA-436C-81F2-813D8A1FC7A1}"/>
              </a:ext>
            </a:extLst>
          </p:cNvPr>
          <p:cNvSpPr txBox="1"/>
          <p:nvPr/>
        </p:nvSpPr>
        <p:spPr>
          <a:xfrm>
            <a:off x="381000" y="1143000"/>
            <a:ext cx="8382000" cy="1200329"/>
          </a:xfrm>
          <a:prstGeom prst="rect">
            <a:avLst/>
          </a:prstGeom>
          <a:noFill/>
        </p:spPr>
        <p:txBody>
          <a:bodyPr wrap="square" rtlCol="0">
            <a:spAutoFit/>
          </a:bodyPr>
          <a:lstStyle/>
          <a:p>
            <a:r>
              <a:rPr lang="pt-PT" dirty="0"/>
              <a:t>The web page not only allows the creation of markers but also routes (lines) and areas (polygons). Each of this creations have their own option on the draw control panel. The information for routes and areas, like the marker, is inserted by the user and later sent to the database.</a:t>
            </a:r>
          </a:p>
        </p:txBody>
      </p:sp>
      <p:pic>
        <p:nvPicPr>
          <p:cNvPr id="18" name="Imagem 17">
            <a:extLst>
              <a:ext uri="{FF2B5EF4-FFF2-40B4-BE49-F238E27FC236}">
                <a16:creationId xmlns:a16="http://schemas.microsoft.com/office/drawing/2014/main" id="{46877F63-FCA6-4A8D-9904-A524D42C3E45}"/>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68170" y="2420937"/>
            <a:ext cx="5407660" cy="3975100"/>
          </a:xfrm>
          <a:prstGeom prst="rect">
            <a:avLst/>
          </a:prstGeom>
          <a:noFill/>
        </p:spPr>
      </p:pic>
    </p:spTree>
    <p:extLst>
      <p:ext uri="{BB962C8B-B14F-4D97-AF65-F5344CB8AC3E}">
        <p14:creationId xmlns:p14="http://schemas.microsoft.com/office/powerpoint/2010/main" val="670379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51</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 </a:t>
            </a:r>
            <a:r>
              <a:rPr lang="pt-PT" sz="1900" b="1" dirty="0">
                <a:effectLst>
                  <a:outerShdw blurRad="38100" dist="38100" dir="2700000" algn="tl">
                    <a:srgbClr val="C0C0C0"/>
                  </a:outerShdw>
                </a:effectLst>
                <a:latin typeface="Arial"/>
                <a:cs typeface="Arial"/>
              </a:rPr>
              <a:t>PostgreSQL, Geoserver and openstreetmaps</a:t>
            </a:r>
            <a:endParaRPr lang="pt-PT" sz="1900" b="1" dirty="0">
              <a:effectLst>
                <a:outerShdw blurRad="38100" dist="38100" dir="2700000" algn="tl">
                  <a:srgbClr val="C0C0C0"/>
                </a:outerShdw>
              </a:effectLst>
              <a:latin typeface="Arial" charset="0"/>
            </a:endParaRPr>
          </a:p>
        </p:txBody>
      </p:sp>
      <p:pic>
        <p:nvPicPr>
          <p:cNvPr id="17" name="Imagem 16">
            <a:extLst>
              <a:ext uri="{FF2B5EF4-FFF2-40B4-BE49-F238E27FC236}">
                <a16:creationId xmlns:a16="http://schemas.microsoft.com/office/drawing/2014/main" id="{3DF95BCE-5488-490F-9EAA-152168E7E03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1871345" y="1165226"/>
            <a:ext cx="5401310" cy="3999230"/>
          </a:xfrm>
          <a:prstGeom prst="rect">
            <a:avLst/>
          </a:prstGeom>
          <a:noFill/>
        </p:spPr>
      </p:pic>
      <p:sp>
        <p:nvSpPr>
          <p:cNvPr id="3" name="CaixaDeTexto 2">
            <a:extLst>
              <a:ext uri="{FF2B5EF4-FFF2-40B4-BE49-F238E27FC236}">
                <a16:creationId xmlns:a16="http://schemas.microsoft.com/office/drawing/2014/main" id="{FBBB942D-5CCE-41E8-90E6-A77F8CD56FF1}"/>
              </a:ext>
            </a:extLst>
          </p:cNvPr>
          <p:cNvSpPr txBox="1"/>
          <p:nvPr/>
        </p:nvSpPr>
        <p:spPr>
          <a:xfrm>
            <a:off x="762000" y="5334000"/>
            <a:ext cx="7772400" cy="369332"/>
          </a:xfrm>
          <a:prstGeom prst="rect">
            <a:avLst/>
          </a:prstGeom>
          <a:noFill/>
        </p:spPr>
        <p:txBody>
          <a:bodyPr wrap="square" rtlCol="0">
            <a:spAutoFit/>
          </a:bodyPr>
          <a:lstStyle/>
          <a:p>
            <a:r>
              <a:rPr lang="pt-PT" dirty="0"/>
              <a:t>Routes and areas colors also change depending on the type.</a:t>
            </a:r>
          </a:p>
        </p:txBody>
      </p:sp>
    </p:spTree>
    <p:extLst>
      <p:ext uri="{BB962C8B-B14F-4D97-AF65-F5344CB8AC3E}">
        <p14:creationId xmlns:p14="http://schemas.microsoft.com/office/powerpoint/2010/main" val="3336730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52</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5.1.1. Database Connection and Inserting data</a:t>
            </a:r>
            <a:endParaRPr lang="pt-PT" sz="1900" b="1" dirty="0">
              <a:effectLst>
                <a:outerShdw blurRad="38100" dist="38100" dir="2700000" algn="tl">
                  <a:srgbClr val="C0C0C0"/>
                </a:outerShdw>
              </a:effectLst>
              <a:latin typeface="Arial" charset="0"/>
            </a:endParaRPr>
          </a:p>
        </p:txBody>
      </p:sp>
      <p:sp>
        <p:nvSpPr>
          <p:cNvPr id="3" name="CaixaDeTexto 2">
            <a:extLst>
              <a:ext uri="{FF2B5EF4-FFF2-40B4-BE49-F238E27FC236}">
                <a16:creationId xmlns:a16="http://schemas.microsoft.com/office/drawing/2014/main" id="{FBBB942D-5CCE-41E8-90E6-A77F8CD56FF1}"/>
              </a:ext>
            </a:extLst>
          </p:cNvPr>
          <p:cNvSpPr txBox="1"/>
          <p:nvPr/>
        </p:nvSpPr>
        <p:spPr>
          <a:xfrm>
            <a:off x="356507" y="1039654"/>
            <a:ext cx="7772400" cy="923330"/>
          </a:xfrm>
          <a:prstGeom prst="rect">
            <a:avLst/>
          </a:prstGeom>
          <a:noFill/>
        </p:spPr>
        <p:txBody>
          <a:bodyPr wrap="square" rtlCol="0">
            <a:spAutoFit/>
          </a:bodyPr>
          <a:lstStyle/>
          <a:p>
            <a:r>
              <a:rPr lang="pt-PT" dirty="0"/>
              <a:t>In order to being able to insert and utilize the data from PostgreSQL it is required a connection. Using PHP and PDO the connection to a PostgreSQL instance was performed</a:t>
            </a:r>
          </a:p>
        </p:txBody>
      </p:sp>
      <p:sp>
        <p:nvSpPr>
          <p:cNvPr id="2" name="CaixaDeTexto 1">
            <a:extLst>
              <a:ext uri="{FF2B5EF4-FFF2-40B4-BE49-F238E27FC236}">
                <a16:creationId xmlns:a16="http://schemas.microsoft.com/office/drawing/2014/main" id="{8EE8CE75-F93A-4A1F-824A-5D2BB6966F22}"/>
              </a:ext>
            </a:extLst>
          </p:cNvPr>
          <p:cNvSpPr txBox="1"/>
          <p:nvPr/>
        </p:nvSpPr>
        <p:spPr>
          <a:xfrm>
            <a:off x="381000" y="1295400"/>
            <a:ext cx="8153400" cy="609581"/>
          </a:xfrm>
          <a:prstGeom prst="rect">
            <a:avLst/>
          </a:prstGeom>
          <a:noFill/>
        </p:spPr>
        <p:txBody>
          <a:bodyPr wrap="square" rtlCol="0">
            <a:spAutoFit/>
          </a:bodyPr>
          <a:lstStyle/>
          <a:p>
            <a:endParaRPr lang="pt-PT" dirty="0"/>
          </a:p>
        </p:txBody>
      </p:sp>
      <p:pic>
        <p:nvPicPr>
          <p:cNvPr id="18" name="Imagem 17">
            <a:extLst>
              <a:ext uri="{FF2B5EF4-FFF2-40B4-BE49-F238E27FC236}">
                <a16:creationId xmlns:a16="http://schemas.microsoft.com/office/drawing/2014/main" id="{62663D1D-D308-4FB3-AE30-C06BE372EBD7}"/>
              </a:ext>
            </a:extLst>
          </p:cNvPr>
          <p:cNvPicPr/>
          <p:nvPr/>
        </p:nvPicPr>
        <p:blipFill>
          <a:blip r:embed="rId6">
            <a:extLst>
              <a:ext uri="{28A0092B-C50C-407E-A947-70E740481C1C}">
                <a14:useLocalDpi xmlns:a14="http://schemas.microsoft.com/office/drawing/2010/main" val="0"/>
              </a:ext>
            </a:extLst>
          </a:blip>
          <a:stretch>
            <a:fillRect/>
          </a:stretch>
        </p:blipFill>
        <p:spPr>
          <a:xfrm>
            <a:off x="1600200" y="2021562"/>
            <a:ext cx="5876290" cy="4010025"/>
          </a:xfrm>
          <a:prstGeom prst="rect">
            <a:avLst/>
          </a:prstGeom>
        </p:spPr>
      </p:pic>
    </p:spTree>
    <p:extLst>
      <p:ext uri="{BB962C8B-B14F-4D97-AF65-F5344CB8AC3E}">
        <p14:creationId xmlns:p14="http://schemas.microsoft.com/office/powerpoint/2010/main" val="2312164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53</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5.1.1. Database Connection and Inserting data</a:t>
            </a:r>
            <a:endParaRPr lang="pt-PT" sz="1900" b="1" dirty="0">
              <a:effectLst>
                <a:outerShdw blurRad="38100" dist="38100" dir="2700000" algn="tl">
                  <a:srgbClr val="C0C0C0"/>
                </a:outerShdw>
              </a:effectLst>
              <a:latin typeface="Arial" charset="0"/>
            </a:endParaRPr>
          </a:p>
        </p:txBody>
      </p:sp>
      <p:sp>
        <p:nvSpPr>
          <p:cNvPr id="3" name="CaixaDeTexto 2">
            <a:extLst>
              <a:ext uri="{FF2B5EF4-FFF2-40B4-BE49-F238E27FC236}">
                <a16:creationId xmlns:a16="http://schemas.microsoft.com/office/drawing/2014/main" id="{FBBB942D-5CCE-41E8-90E6-A77F8CD56FF1}"/>
              </a:ext>
            </a:extLst>
          </p:cNvPr>
          <p:cNvSpPr txBox="1"/>
          <p:nvPr/>
        </p:nvSpPr>
        <p:spPr>
          <a:xfrm>
            <a:off x="356507" y="1039654"/>
            <a:ext cx="7772400" cy="923330"/>
          </a:xfrm>
          <a:prstGeom prst="rect">
            <a:avLst/>
          </a:prstGeom>
          <a:noFill/>
        </p:spPr>
        <p:txBody>
          <a:bodyPr wrap="square" rtlCol="0">
            <a:spAutoFit/>
          </a:bodyPr>
          <a:lstStyle/>
          <a:p>
            <a:r>
              <a:rPr lang="pt-PT" dirty="0"/>
              <a:t>Since the modal stucture is a form, when the data is submited all form fields information is sent to an endpoint where the data is inserted into the respective places.</a:t>
            </a:r>
          </a:p>
        </p:txBody>
      </p:sp>
      <p:pic>
        <p:nvPicPr>
          <p:cNvPr id="17" name="Imagem 16">
            <a:extLst>
              <a:ext uri="{FF2B5EF4-FFF2-40B4-BE49-F238E27FC236}">
                <a16:creationId xmlns:a16="http://schemas.microsoft.com/office/drawing/2014/main" id="{A6E2745D-8843-4FB3-8A77-24ADC9F7A313}"/>
              </a:ext>
            </a:extLst>
          </p:cNvPr>
          <p:cNvPicPr/>
          <p:nvPr/>
        </p:nvPicPr>
        <p:blipFill>
          <a:blip r:embed="rId6">
            <a:extLst>
              <a:ext uri="{28A0092B-C50C-407E-A947-70E740481C1C}">
                <a14:useLocalDpi xmlns:a14="http://schemas.microsoft.com/office/drawing/2010/main" val="0"/>
              </a:ext>
            </a:extLst>
          </a:blip>
          <a:stretch>
            <a:fillRect/>
          </a:stretch>
        </p:blipFill>
        <p:spPr>
          <a:xfrm>
            <a:off x="1561419" y="2496185"/>
            <a:ext cx="5362575" cy="3380740"/>
          </a:xfrm>
          <a:prstGeom prst="rect">
            <a:avLst/>
          </a:prstGeom>
        </p:spPr>
      </p:pic>
      <p:cxnSp>
        <p:nvCxnSpPr>
          <p:cNvPr id="11" name="Conector de Seta Reta 10">
            <a:extLst>
              <a:ext uri="{FF2B5EF4-FFF2-40B4-BE49-F238E27FC236}">
                <a16:creationId xmlns:a16="http://schemas.microsoft.com/office/drawing/2014/main" id="{226942E7-D33D-4614-B287-3610EC616D8F}"/>
              </a:ext>
            </a:extLst>
          </p:cNvPr>
          <p:cNvCxnSpPr/>
          <p:nvPr/>
        </p:nvCxnSpPr>
        <p:spPr>
          <a:xfrm flipV="1">
            <a:off x="5410200" y="3657600"/>
            <a:ext cx="1513794"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tângulo 11">
            <a:extLst>
              <a:ext uri="{FF2B5EF4-FFF2-40B4-BE49-F238E27FC236}">
                <a16:creationId xmlns:a16="http://schemas.microsoft.com/office/drawing/2014/main" id="{A5733E62-46DB-4BE4-A031-6AA226CF2EE1}"/>
              </a:ext>
            </a:extLst>
          </p:cNvPr>
          <p:cNvSpPr/>
          <p:nvPr/>
        </p:nvSpPr>
        <p:spPr>
          <a:xfrm>
            <a:off x="4800600" y="4607342"/>
            <a:ext cx="1143000" cy="1571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CaixaDeTexto 12">
            <a:extLst>
              <a:ext uri="{FF2B5EF4-FFF2-40B4-BE49-F238E27FC236}">
                <a16:creationId xmlns:a16="http://schemas.microsoft.com/office/drawing/2014/main" id="{04CD31D6-091F-4025-AD6D-D84B18895A8A}"/>
              </a:ext>
            </a:extLst>
          </p:cNvPr>
          <p:cNvSpPr txBox="1"/>
          <p:nvPr/>
        </p:nvSpPr>
        <p:spPr>
          <a:xfrm>
            <a:off x="7086600" y="2971800"/>
            <a:ext cx="1371600" cy="1477328"/>
          </a:xfrm>
          <a:prstGeom prst="rect">
            <a:avLst/>
          </a:prstGeom>
          <a:noFill/>
        </p:spPr>
        <p:txBody>
          <a:bodyPr wrap="square" rtlCol="0">
            <a:spAutoFit/>
          </a:bodyPr>
          <a:lstStyle/>
          <a:p>
            <a:r>
              <a:rPr lang="pt-PT" dirty="0"/>
              <a:t>Indicates to the database that this is a point</a:t>
            </a:r>
          </a:p>
        </p:txBody>
      </p:sp>
      <p:sp>
        <p:nvSpPr>
          <p:cNvPr id="19" name="CaixaDeTexto 18">
            <a:extLst>
              <a:ext uri="{FF2B5EF4-FFF2-40B4-BE49-F238E27FC236}">
                <a16:creationId xmlns:a16="http://schemas.microsoft.com/office/drawing/2014/main" id="{63C6FECD-1291-4BE4-9EDB-30AB90568651}"/>
              </a:ext>
            </a:extLst>
          </p:cNvPr>
          <p:cNvSpPr txBox="1"/>
          <p:nvPr/>
        </p:nvSpPr>
        <p:spPr>
          <a:xfrm>
            <a:off x="1524000" y="2133600"/>
            <a:ext cx="5399994" cy="369332"/>
          </a:xfrm>
          <a:prstGeom prst="rect">
            <a:avLst/>
          </a:prstGeom>
          <a:noFill/>
        </p:spPr>
        <p:txBody>
          <a:bodyPr wrap="square" rtlCol="0">
            <a:spAutoFit/>
          </a:bodyPr>
          <a:lstStyle/>
          <a:p>
            <a:pPr algn="ctr"/>
            <a:r>
              <a:rPr lang="pt-PT" dirty="0"/>
              <a:t>Marker insertion</a:t>
            </a:r>
          </a:p>
        </p:txBody>
      </p:sp>
      <p:cxnSp>
        <p:nvCxnSpPr>
          <p:cNvPr id="21" name="Conector de Seta Reta 20">
            <a:extLst>
              <a:ext uri="{FF2B5EF4-FFF2-40B4-BE49-F238E27FC236}">
                <a16:creationId xmlns:a16="http://schemas.microsoft.com/office/drawing/2014/main" id="{64110823-0DDE-47F4-A584-1E0F091DE4F3}"/>
              </a:ext>
            </a:extLst>
          </p:cNvPr>
          <p:cNvCxnSpPr/>
          <p:nvPr/>
        </p:nvCxnSpPr>
        <p:spPr>
          <a:xfrm>
            <a:off x="6096000" y="4764504"/>
            <a:ext cx="827994" cy="1884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CaixaDeTexto 21">
            <a:extLst>
              <a:ext uri="{FF2B5EF4-FFF2-40B4-BE49-F238E27FC236}">
                <a16:creationId xmlns:a16="http://schemas.microsoft.com/office/drawing/2014/main" id="{A01C9EF5-8393-4577-AA9A-932013E28CF5}"/>
              </a:ext>
            </a:extLst>
          </p:cNvPr>
          <p:cNvSpPr txBox="1"/>
          <p:nvPr/>
        </p:nvSpPr>
        <p:spPr>
          <a:xfrm>
            <a:off x="7076394" y="4987293"/>
            <a:ext cx="1610406" cy="646331"/>
          </a:xfrm>
          <a:prstGeom prst="rect">
            <a:avLst/>
          </a:prstGeom>
          <a:noFill/>
        </p:spPr>
        <p:txBody>
          <a:bodyPr wrap="square" rtlCol="0">
            <a:spAutoFit/>
          </a:bodyPr>
          <a:lstStyle/>
          <a:p>
            <a:r>
              <a:rPr lang="pt-PT" dirty="0"/>
              <a:t>Coordinate system type</a:t>
            </a:r>
          </a:p>
        </p:txBody>
      </p:sp>
      <p:cxnSp>
        <p:nvCxnSpPr>
          <p:cNvPr id="24" name="Conector de Seta Reta 23">
            <a:extLst>
              <a:ext uri="{FF2B5EF4-FFF2-40B4-BE49-F238E27FC236}">
                <a16:creationId xmlns:a16="http://schemas.microsoft.com/office/drawing/2014/main" id="{EEAD32B8-2455-4770-96B8-110AD8B9EA54}"/>
              </a:ext>
            </a:extLst>
          </p:cNvPr>
          <p:cNvCxnSpPr/>
          <p:nvPr/>
        </p:nvCxnSpPr>
        <p:spPr>
          <a:xfrm>
            <a:off x="3200400" y="4953000"/>
            <a:ext cx="9906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a:extLst>
              <a:ext uri="{FF2B5EF4-FFF2-40B4-BE49-F238E27FC236}">
                <a16:creationId xmlns:a16="http://schemas.microsoft.com/office/drawing/2014/main" id="{C2E69678-6160-41A8-A871-09B198030472}"/>
              </a:ext>
            </a:extLst>
          </p:cNvPr>
          <p:cNvSpPr txBox="1"/>
          <p:nvPr/>
        </p:nvSpPr>
        <p:spPr>
          <a:xfrm>
            <a:off x="4228419" y="4987293"/>
            <a:ext cx="1334181" cy="646331"/>
          </a:xfrm>
          <a:prstGeom prst="rect">
            <a:avLst/>
          </a:prstGeom>
          <a:solidFill>
            <a:schemeClr val="bg1"/>
          </a:solidFill>
        </p:spPr>
        <p:txBody>
          <a:bodyPr wrap="square" rtlCol="0">
            <a:spAutoFit/>
          </a:bodyPr>
          <a:lstStyle/>
          <a:p>
            <a:r>
              <a:rPr lang="pt-PT" dirty="0"/>
              <a:t>Inserted information</a:t>
            </a:r>
          </a:p>
        </p:txBody>
      </p:sp>
    </p:spTree>
    <p:extLst>
      <p:ext uri="{BB962C8B-B14F-4D97-AF65-F5344CB8AC3E}">
        <p14:creationId xmlns:p14="http://schemas.microsoft.com/office/powerpoint/2010/main" val="3094916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54</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5.1.1. Database Connection and Inserting data</a:t>
            </a:r>
            <a:endParaRPr lang="pt-PT" sz="1900" b="1" dirty="0">
              <a:effectLst>
                <a:outerShdw blurRad="38100" dist="38100" dir="2700000" algn="tl">
                  <a:srgbClr val="C0C0C0"/>
                </a:outerShdw>
              </a:effectLst>
              <a:latin typeface="Arial" charset="0"/>
            </a:endParaRPr>
          </a:p>
        </p:txBody>
      </p:sp>
      <p:sp>
        <p:nvSpPr>
          <p:cNvPr id="19" name="CaixaDeTexto 18">
            <a:extLst>
              <a:ext uri="{FF2B5EF4-FFF2-40B4-BE49-F238E27FC236}">
                <a16:creationId xmlns:a16="http://schemas.microsoft.com/office/drawing/2014/main" id="{63C6FECD-1291-4BE4-9EDB-30AB90568651}"/>
              </a:ext>
            </a:extLst>
          </p:cNvPr>
          <p:cNvSpPr txBox="1"/>
          <p:nvPr/>
        </p:nvSpPr>
        <p:spPr>
          <a:xfrm>
            <a:off x="2024403" y="1310391"/>
            <a:ext cx="5399994" cy="369332"/>
          </a:xfrm>
          <a:prstGeom prst="rect">
            <a:avLst/>
          </a:prstGeom>
          <a:noFill/>
        </p:spPr>
        <p:txBody>
          <a:bodyPr wrap="square" rtlCol="0">
            <a:spAutoFit/>
          </a:bodyPr>
          <a:lstStyle/>
          <a:p>
            <a:pPr algn="ctr"/>
            <a:r>
              <a:rPr lang="pt-PT" dirty="0"/>
              <a:t>Line insertion</a:t>
            </a:r>
          </a:p>
        </p:txBody>
      </p:sp>
      <p:pic>
        <p:nvPicPr>
          <p:cNvPr id="25" name="Imagem 24">
            <a:extLst>
              <a:ext uri="{FF2B5EF4-FFF2-40B4-BE49-F238E27FC236}">
                <a16:creationId xmlns:a16="http://schemas.microsoft.com/office/drawing/2014/main" id="{63228641-0A98-4E36-92AB-FD9A09FF9CAE}"/>
              </a:ext>
            </a:extLst>
          </p:cNvPr>
          <p:cNvPicPr/>
          <p:nvPr/>
        </p:nvPicPr>
        <p:blipFill>
          <a:blip r:embed="rId6">
            <a:extLst>
              <a:ext uri="{28A0092B-C50C-407E-A947-70E740481C1C}">
                <a14:useLocalDpi xmlns:a14="http://schemas.microsoft.com/office/drawing/2010/main" val="0"/>
              </a:ext>
            </a:extLst>
          </a:blip>
          <a:stretch>
            <a:fillRect/>
          </a:stretch>
        </p:blipFill>
        <p:spPr>
          <a:xfrm>
            <a:off x="1673948" y="1950020"/>
            <a:ext cx="5935846" cy="3772283"/>
          </a:xfrm>
          <a:prstGeom prst="rect">
            <a:avLst/>
          </a:prstGeom>
        </p:spPr>
      </p:pic>
      <p:cxnSp>
        <p:nvCxnSpPr>
          <p:cNvPr id="27" name="Conector de Seta Reta 26">
            <a:extLst>
              <a:ext uri="{FF2B5EF4-FFF2-40B4-BE49-F238E27FC236}">
                <a16:creationId xmlns:a16="http://schemas.microsoft.com/office/drawing/2014/main" id="{4EC18710-512F-4FCF-9446-95AF2C36915B}"/>
              </a:ext>
            </a:extLst>
          </p:cNvPr>
          <p:cNvCxnSpPr/>
          <p:nvPr/>
        </p:nvCxnSpPr>
        <p:spPr>
          <a:xfrm flipV="1">
            <a:off x="5943600" y="2868647"/>
            <a:ext cx="1513794"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tângulo 27">
            <a:extLst>
              <a:ext uri="{FF2B5EF4-FFF2-40B4-BE49-F238E27FC236}">
                <a16:creationId xmlns:a16="http://schemas.microsoft.com/office/drawing/2014/main" id="{85B43ADE-4FA0-409D-A1E4-49EB2B1E4C87}"/>
              </a:ext>
            </a:extLst>
          </p:cNvPr>
          <p:cNvSpPr/>
          <p:nvPr/>
        </p:nvSpPr>
        <p:spPr>
          <a:xfrm>
            <a:off x="5333999" y="3818389"/>
            <a:ext cx="1447801" cy="18310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9" name="CaixaDeTexto 28">
            <a:extLst>
              <a:ext uri="{FF2B5EF4-FFF2-40B4-BE49-F238E27FC236}">
                <a16:creationId xmlns:a16="http://schemas.microsoft.com/office/drawing/2014/main" id="{7FE8237C-D83D-45BF-8EC7-F5134886A8B1}"/>
              </a:ext>
            </a:extLst>
          </p:cNvPr>
          <p:cNvSpPr txBox="1"/>
          <p:nvPr/>
        </p:nvSpPr>
        <p:spPr>
          <a:xfrm>
            <a:off x="7620000" y="2182847"/>
            <a:ext cx="1371600" cy="1477328"/>
          </a:xfrm>
          <a:prstGeom prst="rect">
            <a:avLst/>
          </a:prstGeom>
          <a:noFill/>
        </p:spPr>
        <p:txBody>
          <a:bodyPr wrap="square" rtlCol="0">
            <a:spAutoFit/>
          </a:bodyPr>
          <a:lstStyle/>
          <a:p>
            <a:r>
              <a:rPr lang="pt-PT" dirty="0"/>
              <a:t>Indicates to the database that this is a line</a:t>
            </a:r>
          </a:p>
        </p:txBody>
      </p:sp>
      <p:cxnSp>
        <p:nvCxnSpPr>
          <p:cNvPr id="30" name="Conector de Seta Reta 29">
            <a:extLst>
              <a:ext uri="{FF2B5EF4-FFF2-40B4-BE49-F238E27FC236}">
                <a16:creationId xmlns:a16="http://schemas.microsoft.com/office/drawing/2014/main" id="{1EFE6159-9B8B-44D4-B9B6-D35869E8214E}"/>
              </a:ext>
            </a:extLst>
          </p:cNvPr>
          <p:cNvCxnSpPr>
            <a:cxnSpLocks/>
          </p:cNvCxnSpPr>
          <p:nvPr/>
        </p:nvCxnSpPr>
        <p:spPr>
          <a:xfrm>
            <a:off x="7010400" y="3980945"/>
            <a:ext cx="446994" cy="183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CaixaDeTexto 30">
            <a:extLst>
              <a:ext uri="{FF2B5EF4-FFF2-40B4-BE49-F238E27FC236}">
                <a16:creationId xmlns:a16="http://schemas.microsoft.com/office/drawing/2014/main" id="{5DDA7E07-274A-482F-980B-A4DAC60392C4}"/>
              </a:ext>
            </a:extLst>
          </p:cNvPr>
          <p:cNvSpPr txBox="1"/>
          <p:nvPr/>
        </p:nvSpPr>
        <p:spPr>
          <a:xfrm>
            <a:off x="7609794" y="4198340"/>
            <a:ext cx="1610406" cy="646331"/>
          </a:xfrm>
          <a:prstGeom prst="rect">
            <a:avLst/>
          </a:prstGeom>
          <a:noFill/>
        </p:spPr>
        <p:txBody>
          <a:bodyPr wrap="square" rtlCol="0">
            <a:spAutoFit/>
          </a:bodyPr>
          <a:lstStyle/>
          <a:p>
            <a:r>
              <a:rPr lang="pt-PT" dirty="0"/>
              <a:t>Coordinate system type</a:t>
            </a:r>
          </a:p>
        </p:txBody>
      </p:sp>
      <p:cxnSp>
        <p:nvCxnSpPr>
          <p:cNvPr id="32" name="Conector de Seta Reta 31">
            <a:extLst>
              <a:ext uri="{FF2B5EF4-FFF2-40B4-BE49-F238E27FC236}">
                <a16:creationId xmlns:a16="http://schemas.microsoft.com/office/drawing/2014/main" id="{D648CA46-3E0E-4063-9126-F1E607A54E41}"/>
              </a:ext>
            </a:extLst>
          </p:cNvPr>
          <p:cNvCxnSpPr/>
          <p:nvPr/>
        </p:nvCxnSpPr>
        <p:spPr>
          <a:xfrm>
            <a:off x="3733800" y="4164047"/>
            <a:ext cx="9906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CaixaDeTexto 32">
            <a:extLst>
              <a:ext uri="{FF2B5EF4-FFF2-40B4-BE49-F238E27FC236}">
                <a16:creationId xmlns:a16="http://schemas.microsoft.com/office/drawing/2014/main" id="{C2FB3A10-FF5E-419B-8C76-11D51932D42D}"/>
              </a:ext>
            </a:extLst>
          </p:cNvPr>
          <p:cNvSpPr txBox="1"/>
          <p:nvPr/>
        </p:nvSpPr>
        <p:spPr>
          <a:xfrm>
            <a:off x="4761819" y="4198340"/>
            <a:ext cx="1334181" cy="646331"/>
          </a:xfrm>
          <a:prstGeom prst="rect">
            <a:avLst/>
          </a:prstGeom>
          <a:solidFill>
            <a:schemeClr val="bg1"/>
          </a:solidFill>
        </p:spPr>
        <p:txBody>
          <a:bodyPr wrap="square" rtlCol="0">
            <a:spAutoFit/>
          </a:bodyPr>
          <a:lstStyle/>
          <a:p>
            <a:r>
              <a:rPr lang="pt-PT" dirty="0"/>
              <a:t>Inserted information</a:t>
            </a:r>
          </a:p>
        </p:txBody>
      </p:sp>
    </p:spTree>
    <p:extLst>
      <p:ext uri="{BB962C8B-B14F-4D97-AF65-F5344CB8AC3E}">
        <p14:creationId xmlns:p14="http://schemas.microsoft.com/office/powerpoint/2010/main" val="222059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55</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5.1.1. Database Connection and Inserting data</a:t>
            </a:r>
            <a:endParaRPr lang="pt-PT" sz="1900" b="1" dirty="0">
              <a:effectLst>
                <a:outerShdw blurRad="38100" dist="38100" dir="2700000" algn="tl">
                  <a:srgbClr val="C0C0C0"/>
                </a:outerShdw>
              </a:effectLst>
              <a:latin typeface="Arial" charset="0"/>
            </a:endParaRPr>
          </a:p>
        </p:txBody>
      </p:sp>
      <p:sp>
        <p:nvSpPr>
          <p:cNvPr id="19" name="CaixaDeTexto 18">
            <a:extLst>
              <a:ext uri="{FF2B5EF4-FFF2-40B4-BE49-F238E27FC236}">
                <a16:creationId xmlns:a16="http://schemas.microsoft.com/office/drawing/2014/main" id="{63C6FECD-1291-4BE4-9EDB-30AB90568651}"/>
              </a:ext>
            </a:extLst>
          </p:cNvPr>
          <p:cNvSpPr txBox="1"/>
          <p:nvPr/>
        </p:nvSpPr>
        <p:spPr>
          <a:xfrm>
            <a:off x="2024403" y="1310391"/>
            <a:ext cx="5399994" cy="369332"/>
          </a:xfrm>
          <a:prstGeom prst="rect">
            <a:avLst/>
          </a:prstGeom>
          <a:noFill/>
        </p:spPr>
        <p:txBody>
          <a:bodyPr wrap="square" rtlCol="0">
            <a:spAutoFit/>
          </a:bodyPr>
          <a:lstStyle/>
          <a:p>
            <a:pPr algn="ctr"/>
            <a:r>
              <a:rPr lang="pt-PT" dirty="0"/>
              <a:t>Polygon insertion</a:t>
            </a:r>
          </a:p>
        </p:txBody>
      </p:sp>
      <p:pic>
        <p:nvPicPr>
          <p:cNvPr id="23" name="Imagem 22">
            <a:extLst>
              <a:ext uri="{FF2B5EF4-FFF2-40B4-BE49-F238E27FC236}">
                <a16:creationId xmlns:a16="http://schemas.microsoft.com/office/drawing/2014/main" id="{68FCD264-77B3-4E18-AAB9-FBA9008DB1C1}"/>
              </a:ext>
            </a:extLst>
          </p:cNvPr>
          <p:cNvPicPr/>
          <p:nvPr/>
        </p:nvPicPr>
        <p:blipFill>
          <a:blip r:embed="rId6">
            <a:extLst>
              <a:ext uri="{28A0092B-C50C-407E-A947-70E740481C1C}">
                <a14:useLocalDpi xmlns:a14="http://schemas.microsoft.com/office/drawing/2010/main" val="0"/>
              </a:ext>
            </a:extLst>
          </a:blip>
          <a:stretch>
            <a:fillRect/>
          </a:stretch>
        </p:blipFill>
        <p:spPr>
          <a:xfrm>
            <a:off x="1600200" y="1845796"/>
            <a:ext cx="6096000" cy="3832539"/>
          </a:xfrm>
          <a:prstGeom prst="rect">
            <a:avLst/>
          </a:prstGeom>
        </p:spPr>
      </p:pic>
      <p:cxnSp>
        <p:nvCxnSpPr>
          <p:cNvPr id="24" name="Conector de Seta Reta 23">
            <a:extLst>
              <a:ext uri="{FF2B5EF4-FFF2-40B4-BE49-F238E27FC236}">
                <a16:creationId xmlns:a16="http://schemas.microsoft.com/office/drawing/2014/main" id="{FBE5FAA9-3677-420E-A4EC-37D7DE958587}"/>
              </a:ext>
            </a:extLst>
          </p:cNvPr>
          <p:cNvCxnSpPr/>
          <p:nvPr/>
        </p:nvCxnSpPr>
        <p:spPr>
          <a:xfrm flipV="1">
            <a:off x="5943600" y="2868647"/>
            <a:ext cx="1513794" cy="914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tângulo 25">
            <a:extLst>
              <a:ext uri="{FF2B5EF4-FFF2-40B4-BE49-F238E27FC236}">
                <a16:creationId xmlns:a16="http://schemas.microsoft.com/office/drawing/2014/main" id="{489BD30C-67E6-4EF1-83A5-71E8F9FC573D}"/>
              </a:ext>
            </a:extLst>
          </p:cNvPr>
          <p:cNvSpPr/>
          <p:nvPr/>
        </p:nvSpPr>
        <p:spPr>
          <a:xfrm>
            <a:off x="5486400" y="3818389"/>
            <a:ext cx="1447800" cy="1625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4" name="CaixaDeTexto 33">
            <a:extLst>
              <a:ext uri="{FF2B5EF4-FFF2-40B4-BE49-F238E27FC236}">
                <a16:creationId xmlns:a16="http://schemas.microsoft.com/office/drawing/2014/main" id="{D8673E6F-AEFA-46C9-B80E-0162E2DE7054}"/>
              </a:ext>
            </a:extLst>
          </p:cNvPr>
          <p:cNvSpPr txBox="1"/>
          <p:nvPr/>
        </p:nvSpPr>
        <p:spPr>
          <a:xfrm>
            <a:off x="7620000" y="2182847"/>
            <a:ext cx="1371600" cy="1477328"/>
          </a:xfrm>
          <a:prstGeom prst="rect">
            <a:avLst/>
          </a:prstGeom>
          <a:noFill/>
        </p:spPr>
        <p:txBody>
          <a:bodyPr wrap="square" rtlCol="0">
            <a:spAutoFit/>
          </a:bodyPr>
          <a:lstStyle/>
          <a:p>
            <a:r>
              <a:rPr lang="pt-PT" dirty="0"/>
              <a:t>Indicates to the database that this is a Polygon</a:t>
            </a:r>
          </a:p>
        </p:txBody>
      </p:sp>
      <p:cxnSp>
        <p:nvCxnSpPr>
          <p:cNvPr id="35" name="Conector de Seta Reta 34">
            <a:extLst>
              <a:ext uri="{FF2B5EF4-FFF2-40B4-BE49-F238E27FC236}">
                <a16:creationId xmlns:a16="http://schemas.microsoft.com/office/drawing/2014/main" id="{99C0255E-424A-4C61-A0EF-7FDEF11F6694}"/>
              </a:ext>
            </a:extLst>
          </p:cNvPr>
          <p:cNvCxnSpPr>
            <a:cxnSpLocks/>
          </p:cNvCxnSpPr>
          <p:nvPr/>
        </p:nvCxnSpPr>
        <p:spPr>
          <a:xfrm>
            <a:off x="7010400" y="3980945"/>
            <a:ext cx="446994" cy="1831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CaixaDeTexto 35">
            <a:extLst>
              <a:ext uri="{FF2B5EF4-FFF2-40B4-BE49-F238E27FC236}">
                <a16:creationId xmlns:a16="http://schemas.microsoft.com/office/drawing/2014/main" id="{11047F46-7F09-44BB-B6E0-38D96E9D2012}"/>
              </a:ext>
            </a:extLst>
          </p:cNvPr>
          <p:cNvSpPr txBox="1"/>
          <p:nvPr/>
        </p:nvSpPr>
        <p:spPr>
          <a:xfrm>
            <a:off x="7682252" y="4072496"/>
            <a:ext cx="1610406" cy="646331"/>
          </a:xfrm>
          <a:prstGeom prst="rect">
            <a:avLst/>
          </a:prstGeom>
          <a:noFill/>
        </p:spPr>
        <p:txBody>
          <a:bodyPr wrap="square" rtlCol="0">
            <a:spAutoFit/>
          </a:bodyPr>
          <a:lstStyle/>
          <a:p>
            <a:r>
              <a:rPr lang="pt-PT" dirty="0"/>
              <a:t>Coordinate system type</a:t>
            </a:r>
          </a:p>
        </p:txBody>
      </p:sp>
      <p:cxnSp>
        <p:nvCxnSpPr>
          <p:cNvPr id="37" name="Conector de Seta Reta 36">
            <a:extLst>
              <a:ext uri="{FF2B5EF4-FFF2-40B4-BE49-F238E27FC236}">
                <a16:creationId xmlns:a16="http://schemas.microsoft.com/office/drawing/2014/main" id="{9FF0AB2E-B041-43A0-9EDF-4A834EFAAAB3}"/>
              </a:ext>
            </a:extLst>
          </p:cNvPr>
          <p:cNvCxnSpPr/>
          <p:nvPr/>
        </p:nvCxnSpPr>
        <p:spPr>
          <a:xfrm>
            <a:off x="3733800" y="4164047"/>
            <a:ext cx="990600" cy="1524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6D223B3F-858C-49A3-BF69-888EED12DE7E}"/>
              </a:ext>
            </a:extLst>
          </p:cNvPr>
          <p:cNvSpPr txBox="1"/>
          <p:nvPr/>
        </p:nvSpPr>
        <p:spPr>
          <a:xfrm>
            <a:off x="4761819" y="4198340"/>
            <a:ext cx="1334181" cy="646331"/>
          </a:xfrm>
          <a:prstGeom prst="rect">
            <a:avLst/>
          </a:prstGeom>
          <a:solidFill>
            <a:schemeClr val="bg1"/>
          </a:solidFill>
        </p:spPr>
        <p:txBody>
          <a:bodyPr wrap="square" rtlCol="0">
            <a:spAutoFit/>
          </a:bodyPr>
          <a:lstStyle/>
          <a:p>
            <a:r>
              <a:rPr lang="pt-PT" dirty="0"/>
              <a:t>Inserted information</a:t>
            </a:r>
          </a:p>
        </p:txBody>
      </p:sp>
    </p:spTree>
    <p:extLst>
      <p:ext uri="{BB962C8B-B14F-4D97-AF65-F5344CB8AC3E}">
        <p14:creationId xmlns:p14="http://schemas.microsoft.com/office/powerpoint/2010/main" val="7995039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5.1.2. Getting </a:t>
            </a:r>
            <a:r>
              <a:rPr lang="pt-PT" sz="2000" b="1" dirty="0" err="1">
                <a:effectLst>
                  <a:outerShdw blurRad="38100" dist="38100" dir="2700000" algn="tl">
                    <a:srgbClr val="C0C0C0"/>
                  </a:outerShdw>
                </a:effectLst>
                <a:latin typeface="Arial"/>
                <a:cs typeface="Arial"/>
              </a:rPr>
              <a:t>inserted</a:t>
            </a:r>
            <a:r>
              <a:rPr lang="pt-PT" sz="2000" b="1" dirty="0">
                <a:effectLst>
                  <a:outerShdw blurRad="38100" dist="38100" dir="2700000" algn="tl">
                    <a:srgbClr val="C0C0C0"/>
                  </a:outerShdw>
                </a:effectLst>
                <a:latin typeface="Arial"/>
                <a:cs typeface="Arial"/>
              </a:rPr>
              <a:t> data</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EAF3F278-90F9-458D-A263-31CA9A3764B9}"/>
              </a:ext>
            </a:extLst>
          </p:cNvPr>
          <p:cNvSpPr txBox="1"/>
          <p:nvPr/>
        </p:nvSpPr>
        <p:spPr>
          <a:xfrm>
            <a:off x="381000" y="1295400"/>
            <a:ext cx="8305800" cy="1200329"/>
          </a:xfrm>
          <a:prstGeom prst="rect">
            <a:avLst/>
          </a:prstGeom>
          <a:noFill/>
        </p:spPr>
        <p:txBody>
          <a:bodyPr wrap="square" rtlCol="0">
            <a:spAutoFit/>
          </a:bodyPr>
          <a:lstStyle/>
          <a:p>
            <a:r>
              <a:rPr lang="pt-PT" dirty="0"/>
              <a:t>To obtain the inserted data and display it on the map, instead of using queries to fetch the information from the database, it was used Geoserver. Geoserver handles de construction of layer related to the inserted information (creates a layer for markers, lines and areas separately) and throught WMS it is incorporated into openstreetmaps.</a:t>
            </a:r>
          </a:p>
        </p:txBody>
      </p:sp>
      <p:pic>
        <p:nvPicPr>
          <p:cNvPr id="25" name="Imagem 24">
            <a:extLst>
              <a:ext uri="{FF2B5EF4-FFF2-40B4-BE49-F238E27FC236}">
                <a16:creationId xmlns:a16="http://schemas.microsoft.com/office/drawing/2014/main" id="{A2A17F96-4852-4317-9E67-BF20D441438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2317" y="2640273"/>
            <a:ext cx="4361815" cy="3602808"/>
          </a:xfrm>
          <a:prstGeom prst="rect">
            <a:avLst/>
          </a:prstGeom>
          <a:noFill/>
        </p:spPr>
      </p:pic>
    </p:spTree>
    <p:extLst>
      <p:ext uri="{BB962C8B-B14F-4D97-AF65-F5344CB8AC3E}">
        <p14:creationId xmlns:p14="http://schemas.microsoft.com/office/powerpoint/2010/main" val="1383012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5.1.2. Getting inserted data</a:t>
            </a:r>
            <a:endParaRPr lang="pt-PT" sz="1900" b="1" dirty="0">
              <a:effectLst>
                <a:outerShdw blurRad="38100" dist="38100" dir="2700000" algn="tl">
                  <a:srgbClr val="C0C0C0"/>
                </a:outerShdw>
              </a:effectLst>
              <a:latin typeface="Arial" charset="0"/>
            </a:endParaRPr>
          </a:p>
        </p:txBody>
      </p:sp>
      <p:pic>
        <p:nvPicPr>
          <p:cNvPr id="17" name="Imagem 16">
            <a:extLst>
              <a:ext uri="{FF2B5EF4-FFF2-40B4-BE49-F238E27FC236}">
                <a16:creationId xmlns:a16="http://schemas.microsoft.com/office/drawing/2014/main" id="{68B937E8-0130-4709-B7EC-2C109136DF19}"/>
              </a:ext>
            </a:extLst>
          </p:cNvPr>
          <p:cNvPicPr/>
          <p:nvPr/>
        </p:nvPicPr>
        <p:blipFill>
          <a:blip r:embed="rId6">
            <a:extLst>
              <a:ext uri="{28A0092B-C50C-407E-A947-70E740481C1C}">
                <a14:useLocalDpi xmlns:a14="http://schemas.microsoft.com/office/drawing/2010/main" val="0"/>
              </a:ext>
            </a:extLst>
          </a:blip>
          <a:stretch>
            <a:fillRect/>
          </a:stretch>
        </p:blipFill>
        <p:spPr>
          <a:xfrm>
            <a:off x="6556321" y="2723835"/>
            <a:ext cx="2305050" cy="3419475"/>
          </a:xfrm>
          <a:prstGeom prst="rect">
            <a:avLst/>
          </a:prstGeom>
        </p:spPr>
      </p:pic>
      <p:pic>
        <p:nvPicPr>
          <p:cNvPr id="18" name="Imagem 17">
            <a:extLst>
              <a:ext uri="{FF2B5EF4-FFF2-40B4-BE49-F238E27FC236}">
                <a16:creationId xmlns:a16="http://schemas.microsoft.com/office/drawing/2014/main" id="{5669272B-60DF-4994-83EA-CBDDB70816EF}"/>
              </a:ext>
            </a:extLst>
          </p:cNvPr>
          <p:cNvPicPr/>
          <p:nvPr/>
        </p:nvPicPr>
        <p:blipFill>
          <a:blip r:embed="rId7">
            <a:extLst>
              <a:ext uri="{28A0092B-C50C-407E-A947-70E740481C1C}">
                <a14:useLocalDpi xmlns:a14="http://schemas.microsoft.com/office/drawing/2010/main" val="0"/>
              </a:ext>
            </a:extLst>
          </a:blip>
          <a:stretch>
            <a:fillRect/>
          </a:stretch>
        </p:blipFill>
        <p:spPr>
          <a:xfrm>
            <a:off x="1219200" y="1008934"/>
            <a:ext cx="2144395" cy="2857500"/>
          </a:xfrm>
          <a:prstGeom prst="rect">
            <a:avLst/>
          </a:prstGeom>
        </p:spPr>
      </p:pic>
      <p:pic>
        <p:nvPicPr>
          <p:cNvPr id="19" name="Imagem 18">
            <a:extLst>
              <a:ext uri="{FF2B5EF4-FFF2-40B4-BE49-F238E27FC236}">
                <a16:creationId xmlns:a16="http://schemas.microsoft.com/office/drawing/2014/main" id="{B4890BD1-46EC-4B8C-9484-55F571E65CD9}"/>
              </a:ext>
            </a:extLst>
          </p:cNvPr>
          <p:cNvPicPr/>
          <p:nvPr/>
        </p:nvPicPr>
        <p:blipFill>
          <a:blip r:embed="rId8">
            <a:extLst>
              <a:ext uri="{28A0092B-C50C-407E-A947-70E740481C1C}">
                <a14:useLocalDpi xmlns:a14="http://schemas.microsoft.com/office/drawing/2010/main" val="0"/>
              </a:ext>
            </a:extLst>
          </a:blip>
          <a:stretch>
            <a:fillRect/>
          </a:stretch>
        </p:blipFill>
        <p:spPr>
          <a:xfrm>
            <a:off x="2431361" y="2560535"/>
            <a:ext cx="2552700" cy="3048000"/>
          </a:xfrm>
          <a:prstGeom prst="rect">
            <a:avLst/>
          </a:prstGeom>
        </p:spPr>
      </p:pic>
      <p:sp>
        <p:nvSpPr>
          <p:cNvPr id="20" name="Caixa de texto 178">
            <a:extLst>
              <a:ext uri="{FF2B5EF4-FFF2-40B4-BE49-F238E27FC236}">
                <a16:creationId xmlns:a16="http://schemas.microsoft.com/office/drawing/2014/main" id="{6775D10B-6FA9-4D54-980F-60B5A08F06D8}"/>
              </a:ext>
            </a:extLst>
          </p:cNvPr>
          <p:cNvSpPr txBox="1"/>
          <p:nvPr/>
        </p:nvSpPr>
        <p:spPr>
          <a:xfrm>
            <a:off x="4610100" y="1189909"/>
            <a:ext cx="1123950" cy="3619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pt-PT" sz="1200" b="1">
                <a:effectLst/>
                <a:latin typeface="Calibri" panose="020F0502020204030204" pitchFamily="34" charset="0"/>
                <a:ea typeface="Times New Roman" panose="02020603050405020304" pitchFamily="18" charset="0"/>
              </a:rPr>
              <a:t>Marker Popup</a:t>
            </a:r>
            <a:endParaRPr lang="pt-PT" sz="1200">
              <a:effectLst/>
              <a:latin typeface="Times New Roman" panose="02020603050405020304" pitchFamily="18" charset="0"/>
              <a:ea typeface="Times New Roman" panose="02020603050405020304" pitchFamily="18" charset="0"/>
            </a:endParaRPr>
          </a:p>
        </p:txBody>
      </p:sp>
      <p:cxnSp>
        <p:nvCxnSpPr>
          <p:cNvPr id="21" name="Conexão reta unidirecional 179">
            <a:extLst>
              <a:ext uri="{FF2B5EF4-FFF2-40B4-BE49-F238E27FC236}">
                <a16:creationId xmlns:a16="http://schemas.microsoft.com/office/drawing/2014/main" id="{430CFA93-2534-4EC8-8298-87E8B07164BA}"/>
              </a:ext>
            </a:extLst>
          </p:cNvPr>
          <p:cNvCxnSpPr/>
          <p:nvPr/>
        </p:nvCxnSpPr>
        <p:spPr>
          <a:xfrm flipH="1">
            <a:off x="3343275" y="1475659"/>
            <a:ext cx="1790700" cy="8382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Caixa de texto 180">
            <a:extLst>
              <a:ext uri="{FF2B5EF4-FFF2-40B4-BE49-F238E27FC236}">
                <a16:creationId xmlns:a16="http://schemas.microsoft.com/office/drawing/2014/main" id="{27870ADC-ADD5-4CF1-9AF8-C28AC2AD37CF}"/>
              </a:ext>
            </a:extLst>
          </p:cNvPr>
          <p:cNvSpPr txBox="1"/>
          <p:nvPr/>
        </p:nvSpPr>
        <p:spPr>
          <a:xfrm>
            <a:off x="5546036" y="1865210"/>
            <a:ext cx="1276350" cy="3619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pt-PT" sz="1200" b="1">
                <a:effectLst/>
                <a:latin typeface="Calibri" panose="020F0502020204030204" pitchFamily="34" charset="0"/>
                <a:ea typeface="Times New Roman" panose="02020603050405020304" pitchFamily="18" charset="0"/>
              </a:rPr>
              <a:t>Polyline Popup</a:t>
            </a:r>
            <a:endParaRPr lang="pt-PT" sz="1200">
              <a:effectLst/>
              <a:latin typeface="Times New Roman" panose="02020603050405020304" pitchFamily="18" charset="0"/>
              <a:ea typeface="Times New Roman" panose="02020603050405020304" pitchFamily="18" charset="0"/>
            </a:endParaRPr>
          </a:p>
        </p:txBody>
      </p:sp>
      <p:cxnSp>
        <p:nvCxnSpPr>
          <p:cNvPr id="23" name="Conexão reta unidirecional 181">
            <a:extLst>
              <a:ext uri="{FF2B5EF4-FFF2-40B4-BE49-F238E27FC236}">
                <a16:creationId xmlns:a16="http://schemas.microsoft.com/office/drawing/2014/main" id="{16C19EDC-6CA4-477D-A156-1A75959FEF1F}"/>
              </a:ext>
            </a:extLst>
          </p:cNvPr>
          <p:cNvCxnSpPr/>
          <p:nvPr/>
        </p:nvCxnSpPr>
        <p:spPr>
          <a:xfrm flipH="1">
            <a:off x="4984061" y="2150325"/>
            <a:ext cx="1085850" cy="10763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Caixa de texto 182">
            <a:extLst>
              <a:ext uri="{FF2B5EF4-FFF2-40B4-BE49-F238E27FC236}">
                <a16:creationId xmlns:a16="http://schemas.microsoft.com/office/drawing/2014/main" id="{FDE52902-5E92-4CC7-9CB2-F23D5884EED9}"/>
              </a:ext>
            </a:extLst>
          </p:cNvPr>
          <p:cNvSpPr txBox="1"/>
          <p:nvPr/>
        </p:nvSpPr>
        <p:spPr>
          <a:xfrm>
            <a:off x="4984061" y="5632640"/>
            <a:ext cx="1266825" cy="3619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pt-PT" sz="1200" b="1">
                <a:effectLst/>
                <a:latin typeface="Calibri" panose="020F0502020204030204" pitchFamily="34" charset="0"/>
                <a:ea typeface="Times New Roman" panose="02020603050405020304" pitchFamily="18" charset="0"/>
              </a:rPr>
              <a:t>Polygon Popup</a:t>
            </a:r>
            <a:endParaRPr lang="pt-PT" sz="1200">
              <a:effectLst/>
              <a:latin typeface="Times New Roman" panose="02020603050405020304" pitchFamily="18" charset="0"/>
              <a:ea typeface="Times New Roman" panose="02020603050405020304" pitchFamily="18" charset="0"/>
            </a:endParaRPr>
          </a:p>
        </p:txBody>
      </p:sp>
      <p:cxnSp>
        <p:nvCxnSpPr>
          <p:cNvPr id="26" name="Conexão reta unidirecional 183">
            <a:extLst>
              <a:ext uri="{FF2B5EF4-FFF2-40B4-BE49-F238E27FC236}">
                <a16:creationId xmlns:a16="http://schemas.microsoft.com/office/drawing/2014/main" id="{97D63AD9-38F0-486F-B565-10D7EEE35FA5}"/>
              </a:ext>
            </a:extLst>
          </p:cNvPr>
          <p:cNvCxnSpPr>
            <a:cxnSpLocks/>
          </p:cNvCxnSpPr>
          <p:nvPr/>
        </p:nvCxnSpPr>
        <p:spPr>
          <a:xfrm flipV="1">
            <a:off x="5470471" y="4578670"/>
            <a:ext cx="1009650" cy="997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ector de Seta Reta 10">
            <a:extLst>
              <a:ext uri="{FF2B5EF4-FFF2-40B4-BE49-F238E27FC236}">
                <a16:creationId xmlns:a16="http://schemas.microsoft.com/office/drawing/2014/main" id="{56D729D8-C51C-4B84-90B6-F01802E14A23}"/>
              </a:ext>
            </a:extLst>
          </p:cNvPr>
          <p:cNvCxnSpPr/>
          <p:nvPr/>
        </p:nvCxnSpPr>
        <p:spPr>
          <a:xfrm flipH="1">
            <a:off x="2133600" y="3581400"/>
            <a:ext cx="914400" cy="838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531B2C0C-F527-42D0-AB91-EA35B14B203C}"/>
              </a:ext>
            </a:extLst>
          </p:cNvPr>
          <p:cNvSpPr txBox="1"/>
          <p:nvPr/>
        </p:nvSpPr>
        <p:spPr>
          <a:xfrm>
            <a:off x="609600" y="4578670"/>
            <a:ext cx="1524000" cy="923330"/>
          </a:xfrm>
          <a:prstGeom prst="rect">
            <a:avLst/>
          </a:prstGeom>
          <a:noFill/>
        </p:spPr>
        <p:txBody>
          <a:bodyPr wrap="square" rtlCol="0">
            <a:spAutoFit/>
          </a:bodyPr>
          <a:lstStyle/>
          <a:p>
            <a:r>
              <a:rPr lang="pt-PT" dirty="0"/>
              <a:t>Lines have their length calculated</a:t>
            </a:r>
          </a:p>
        </p:txBody>
      </p:sp>
      <p:cxnSp>
        <p:nvCxnSpPr>
          <p:cNvPr id="29" name="Conector de Seta Reta 28">
            <a:extLst>
              <a:ext uri="{FF2B5EF4-FFF2-40B4-BE49-F238E27FC236}">
                <a16:creationId xmlns:a16="http://schemas.microsoft.com/office/drawing/2014/main" id="{286FBEE4-E793-4D19-8535-DCC0484909CC}"/>
              </a:ext>
            </a:extLst>
          </p:cNvPr>
          <p:cNvCxnSpPr>
            <a:cxnSpLocks/>
            <a:endCxn id="30" idx="2"/>
          </p:cNvCxnSpPr>
          <p:nvPr/>
        </p:nvCxnSpPr>
        <p:spPr>
          <a:xfrm flipV="1">
            <a:off x="7517493" y="2633692"/>
            <a:ext cx="760306" cy="9469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a:extLst>
              <a:ext uri="{FF2B5EF4-FFF2-40B4-BE49-F238E27FC236}">
                <a16:creationId xmlns:a16="http://schemas.microsoft.com/office/drawing/2014/main" id="{6160CA1B-9124-4567-A66D-217BDD74DCD5}"/>
              </a:ext>
            </a:extLst>
          </p:cNvPr>
          <p:cNvSpPr txBox="1"/>
          <p:nvPr/>
        </p:nvSpPr>
        <p:spPr>
          <a:xfrm>
            <a:off x="7415099" y="1710362"/>
            <a:ext cx="1725400" cy="923330"/>
          </a:xfrm>
          <a:prstGeom prst="rect">
            <a:avLst/>
          </a:prstGeom>
          <a:noFill/>
        </p:spPr>
        <p:txBody>
          <a:bodyPr wrap="square" rtlCol="0">
            <a:spAutoFit/>
          </a:bodyPr>
          <a:lstStyle/>
          <a:p>
            <a:r>
              <a:rPr lang="pt-PT" dirty="0"/>
              <a:t>Areas have their total area calculated</a:t>
            </a:r>
          </a:p>
        </p:txBody>
      </p:sp>
    </p:spTree>
    <p:extLst>
      <p:ext uri="{BB962C8B-B14F-4D97-AF65-F5344CB8AC3E}">
        <p14:creationId xmlns:p14="http://schemas.microsoft.com/office/powerpoint/2010/main" val="6305508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5.1.3. Removing inserted data</a:t>
            </a:r>
            <a:endParaRPr lang="pt-PT" sz="1900" b="1" dirty="0">
              <a:effectLst>
                <a:outerShdw blurRad="38100" dist="38100" dir="2700000" algn="tl">
                  <a:srgbClr val="C0C0C0"/>
                </a:outerShdw>
              </a:effectLst>
              <a:latin typeface="Arial" charset="0"/>
            </a:endParaRPr>
          </a:p>
        </p:txBody>
      </p:sp>
      <p:sp>
        <p:nvSpPr>
          <p:cNvPr id="2" name="CaixaDeTexto 1">
            <a:extLst>
              <a:ext uri="{FF2B5EF4-FFF2-40B4-BE49-F238E27FC236}">
                <a16:creationId xmlns:a16="http://schemas.microsoft.com/office/drawing/2014/main" id="{AAB9CAA1-66FA-4467-80F9-182E162A998F}"/>
              </a:ext>
            </a:extLst>
          </p:cNvPr>
          <p:cNvSpPr txBox="1"/>
          <p:nvPr/>
        </p:nvSpPr>
        <p:spPr>
          <a:xfrm>
            <a:off x="457200" y="1143000"/>
            <a:ext cx="8305800" cy="1200329"/>
          </a:xfrm>
          <a:prstGeom prst="rect">
            <a:avLst/>
          </a:prstGeom>
          <a:noFill/>
        </p:spPr>
        <p:txBody>
          <a:bodyPr wrap="square" rtlCol="0">
            <a:spAutoFit/>
          </a:bodyPr>
          <a:lstStyle/>
          <a:p>
            <a:r>
              <a:rPr lang="pt-PT" dirty="0"/>
              <a:t>When clicking on a marker, line or area created a popup appear with more details about the item. At the bottom of the popup there is a remove button that, when pressed executes a query that removes the information about the item from the database</a:t>
            </a:r>
          </a:p>
        </p:txBody>
      </p:sp>
      <p:pic>
        <p:nvPicPr>
          <p:cNvPr id="28" name="Imagem 27">
            <a:extLst>
              <a:ext uri="{FF2B5EF4-FFF2-40B4-BE49-F238E27FC236}">
                <a16:creationId xmlns:a16="http://schemas.microsoft.com/office/drawing/2014/main" id="{B3422E72-E2A1-43F3-AC0D-CE9B4B06E80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5001139" y="2834219"/>
            <a:ext cx="3831711" cy="2519593"/>
          </a:xfrm>
          <a:prstGeom prst="rect">
            <a:avLst/>
          </a:prstGeom>
        </p:spPr>
      </p:pic>
      <p:pic>
        <p:nvPicPr>
          <p:cNvPr id="31" name="Imagem 30">
            <a:extLst>
              <a:ext uri="{FF2B5EF4-FFF2-40B4-BE49-F238E27FC236}">
                <a16:creationId xmlns:a16="http://schemas.microsoft.com/office/drawing/2014/main" id="{4600F0C1-CDA1-4EF6-986F-638AD84FFB08}"/>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8160" y="2831384"/>
            <a:ext cx="3427411" cy="2519583"/>
          </a:xfrm>
          <a:prstGeom prst="rect">
            <a:avLst/>
          </a:prstGeom>
        </p:spPr>
      </p:pic>
      <p:sp>
        <p:nvSpPr>
          <p:cNvPr id="3" name="CaixaDeTexto 2">
            <a:extLst>
              <a:ext uri="{FF2B5EF4-FFF2-40B4-BE49-F238E27FC236}">
                <a16:creationId xmlns:a16="http://schemas.microsoft.com/office/drawing/2014/main" id="{E16DD782-A404-4A09-BEFC-D09C1DCE7CDB}"/>
              </a:ext>
            </a:extLst>
          </p:cNvPr>
          <p:cNvSpPr txBox="1"/>
          <p:nvPr/>
        </p:nvSpPr>
        <p:spPr>
          <a:xfrm>
            <a:off x="5540831" y="2438758"/>
            <a:ext cx="2895600" cy="369332"/>
          </a:xfrm>
          <a:prstGeom prst="rect">
            <a:avLst/>
          </a:prstGeom>
          <a:noFill/>
        </p:spPr>
        <p:txBody>
          <a:bodyPr wrap="square" rtlCol="0">
            <a:spAutoFit/>
          </a:bodyPr>
          <a:lstStyle/>
          <a:p>
            <a:pPr algn="ctr"/>
            <a:r>
              <a:rPr lang="pt-PT" dirty="0"/>
              <a:t>Removes Line</a:t>
            </a:r>
          </a:p>
        </p:txBody>
      </p:sp>
      <p:sp>
        <p:nvSpPr>
          <p:cNvPr id="33" name="CaixaDeTexto 32">
            <a:extLst>
              <a:ext uri="{FF2B5EF4-FFF2-40B4-BE49-F238E27FC236}">
                <a16:creationId xmlns:a16="http://schemas.microsoft.com/office/drawing/2014/main" id="{1C187112-9EA2-4D1A-8229-8B4B30988CC9}"/>
              </a:ext>
            </a:extLst>
          </p:cNvPr>
          <p:cNvSpPr txBox="1"/>
          <p:nvPr/>
        </p:nvSpPr>
        <p:spPr>
          <a:xfrm>
            <a:off x="838200" y="2507346"/>
            <a:ext cx="2895600" cy="369332"/>
          </a:xfrm>
          <a:prstGeom prst="rect">
            <a:avLst/>
          </a:prstGeom>
          <a:noFill/>
        </p:spPr>
        <p:txBody>
          <a:bodyPr wrap="square" rtlCol="0">
            <a:spAutoFit/>
          </a:bodyPr>
          <a:lstStyle/>
          <a:p>
            <a:pPr algn="ctr"/>
            <a:r>
              <a:rPr lang="pt-PT" dirty="0"/>
              <a:t>Removes Marker</a:t>
            </a:r>
          </a:p>
        </p:txBody>
      </p:sp>
    </p:spTree>
    <p:extLst>
      <p:ext uri="{BB962C8B-B14F-4D97-AF65-F5344CB8AC3E}">
        <p14:creationId xmlns:p14="http://schemas.microsoft.com/office/powerpoint/2010/main" val="1039943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59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4" name="Text Box 13">
            <a:extLst>
              <a:ext uri="{FF2B5EF4-FFF2-40B4-BE49-F238E27FC236}">
                <a16:creationId xmlns:a16="http://schemas.microsoft.com/office/drawing/2014/main" id="{16A2955F-4696-447F-87D7-F7260843E34E}"/>
              </a:ext>
            </a:extLst>
          </p:cNvPr>
          <p:cNvSpPr txBox="1">
            <a:spLocks noChangeArrowheads="1"/>
          </p:cNvSpPr>
          <p:nvPr/>
        </p:nvSpPr>
        <p:spPr bwMode="auto">
          <a:xfrm>
            <a:off x="306389" y="557213"/>
            <a:ext cx="6475412" cy="400050"/>
          </a:xfrm>
          <a:prstGeom prst="rect">
            <a:avLst/>
          </a:prstGeom>
          <a:noFill/>
          <a:ln w="9525">
            <a:noFill/>
            <a:miter lim="800000"/>
            <a:headEnd/>
            <a:tailEnd/>
          </a:ln>
          <a:effectLst/>
        </p:spPr>
        <p:txBody>
          <a:bodyPr wrap="square">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5.1.3. Removing inserted data</a:t>
            </a:r>
            <a:endParaRPr lang="pt-PT" sz="1900" b="1" dirty="0">
              <a:effectLst>
                <a:outerShdw blurRad="38100" dist="38100" dir="2700000" algn="tl">
                  <a:srgbClr val="C0C0C0"/>
                </a:outerShdw>
              </a:effectLst>
              <a:latin typeface="Arial" charset="0"/>
            </a:endParaRPr>
          </a:p>
        </p:txBody>
      </p:sp>
      <p:pic>
        <p:nvPicPr>
          <p:cNvPr id="19" name="Imagem 18">
            <a:extLst>
              <a:ext uri="{FF2B5EF4-FFF2-40B4-BE49-F238E27FC236}">
                <a16:creationId xmlns:a16="http://schemas.microsoft.com/office/drawing/2014/main" id="{35F062C8-6364-4BB8-9E72-534E9E1BA11B}"/>
              </a:ext>
            </a:extLst>
          </p:cNvPr>
          <p:cNvPicPr/>
          <p:nvPr/>
        </p:nvPicPr>
        <p:blipFill>
          <a:blip r:embed="rId6">
            <a:extLst>
              <a:ext uri="{28A0092B-C50C-407E-A947-70E740481C1C}">
                <a14:useLocalDpi xmlns:a14="http://schemas.microsoft.com/office/drawing/2010/main" val="0"/>
              </a:ext>
            </a:extLst>
          </a:blip>
          <a:stretch>
            <a:fillRect/>
          </a:stretch>
        </p:blipFill>
        <p:spPr>
          <a:xfrm>
            <a:off x="1491932" y="1589088"/>
            <a:ext cx="6160135" cy="4132580"/>
          </a:xfrm>
          <a:prstGeom prst="rect">
            <a:avLst/>
          </a:prstGeom>
        </p:spPr>
      </p:pic>
      <p:sp>
        <p:nvSpPr>
          <p:cNvPr id="7" name="CaixaDeTexto 6">
            <a:extLst>
              <a:ext uri="{FF2B5EF4-FFF2-40B4-BE49-F238E27FC236}">
                <a16:creationId xmlns:a16="http://schemas.microsoft.com/office/drawing/2014/main" id="{BA1816D8-9F4D-4554-8A34-0BA9F99822AF}"/>
              </a:ext>
            </a:extLst>
          </p:cNvPr>
          <p:cNvSpPr txBox="1"/>
          <p:nvPr/>
        </p:nvSpPr>
        <p:spPr>
          <a:xfrm>
            <a:off x="2438400" y="1165226"/>
            <a:ext cx="4267200" cy="369332"/>
          </a:xfrm>
          <a:prstGeom prst="rect">
            <a:avLst/>
          </a:prstGeom>
          <a:noFill/>
        </p:spPr>
        <p:txBody>
          <a:bodyPr wrap="square" rtlCol="0">
            <a:spAutoFit/>
          </a:bodyPr>
          <a:lstStyle/>
          <a:p>
            <a:pPr algn="ctr"/>
            <a:r>
              <a:rPr lang="pt-PT" dirty="0"/>
              <a:t>Removes area</a:t>
            </a:r>
          </a:p>
        </p:txBody>
      </p:sp>
    </p:spTree>
    <p:extLst>
      <p:ext uri="{BB962C8B-B14F-4D97-AF65-F5344CB8AC3E}">
        <p14:creationId xmlns:p14="http://schemas.microsoft.com/office/powerpoint/2010/main" val="4936359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2.2. Project Architecture</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F8706F9C-C28E-474F-84A0-A28079CAAC42}"/>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6125" y="1061089"/>
            <a:ext cx="8111750" cy="5339710"/>
          </a:xfrm>
          <a:prstGeom prst="rect">
            <a:avLst/>
          </a:prstGeom>
          <a:noFill/>
          <a:ln>
            <a:noFill/>
          </a:ln>
        </p:spPr>
      </p:pic>
    </p:spTree>
    <p:extLst>
      <p:ext uri="{BB962C8B-B14F-4D97-AF65-F5344CB8AC3E}">
        <p14:creationId xmlns:p14="http://schemas.microsoft.com/office/powerpoint/2010/main" val="32691929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6. </a:t>
            </a:r>
            <a:r>
              <a:rPr lang="pt-PT" sz="2000" b="1" dirty="0" err="1">
                <a:effectLst>
                  <a:outerShdw blurRad="38100" dist="38100" dir="2700000" algn="tl">
                    <a:srgbClr val="C0C0C0"/>
                  </a:outerShdw>
                </a:effectLst>
                <a:latin typeface="Arial" charset="0"/>
              </a:rPr>
              <a:t>Difficulties</a:t>
            </a:r>
            <a:r>
              <a:rPr lang="pt-PT" sz="2000" b="1" dirty="0">
                <a:effectLst>
                  <a:outerShdw blurRad="38100" dist="38100" dir="2700000" algn="tl">
                    <a:srgbClr val="C0C0C0"/>
                  </a:outerShdw>
                </a:effectLst>
                <a:latin typeface="Arial" charset="0"/>
              </a:rPr>
              <a:t> &amp; future </a:t>
            </a:r>
            <a:r>
              <a:rPr lang="pt-PT" sz="2000" b="1" dirty="0" err="1">
                <a:effectLst>
                  <a:outerShdw blurRad="38100" dist="38100" dir="2700000" algn="tl">
                    <a:srgbClr val="C0C0C0"/>
                  </a:outerShdw>
                </a:effectLst>
                <a:latin typeface="Arial" charset="0"/>
              </a:rPr>
              <a:t>features</a:t>
            </a:r>
            <a:endParaRPr lang="pt-PT" sz="2000"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8" name="Content Placeholder 2"/>
          <p:cNvSpPr txBox="1">
            <a:spLocks/>
          </p:cNvSpPr>
          <p:nvPr/>
        </p:nvSpPr>
        <p:spPr>
          <a:xfrm>
            <a:off x="152400" y="949325"/>
            <a:ext cx="8839200" cy="5257800"/>
          </a:xfrm>
          <a:prstGeom prst="rect">
            <a:avLst/>
          </a:prstGeom>
        </p:spPr>
        <p:txBody>
          <a:bodyPr vert="horz" lIns="91440" tIns="45720" rIns="91440" bIns="45720" rtlCol="0">
            <a:normAutofit/>
          </a:bodyPr>
          <a:lstStyle/>
          <a:p>
            <a:pPr marL="493776" lvl="1">
              <a:lnSpc>
                <a:spcPct val="170000"/>
              </a:lnSpc>
              <a:spcBef>
                <a:spcPct val="20000"/>
              </a:spcBef>
              <a:defRPr/>
            </a:pPr>
            <a:r>
              <a:rPr lang="en-US" sz="2000" b="1" dirty="0">
                <a:solidFill>
                  <a:srgbClr val="C00000"/>
                </a:solidFill>
                <a:latin typeface="Arial" panose="020B0604020202020204" pitchFamily="34" charset="0"/>
                <a:cs typeface="Arial" panose="020B0604020202020204" pitchFamily="34" charset="0"/>
              </a:rPr>
              <a:t>Difficulties:</a:t>
            </a:r>
            <a:br>
              <a:rPr lang="en-US" sz="2000" dirty="0">
                <a:solidFill>
                  <a:srgbClr val="FFC000"/>
                </a:solidFill>
                <a:latin typeface="Arial" panose="020B0604020202020204" pitchFamily="34" charset="0"/>
                <a:cs typeface="Arial" panose="020B0604020202020204" pitchFamily="34" charset="0"/>
              </a:rPr>
            </a:br>
            <a:r>
              <a:rPr lang="en-US" sz="2000" dirty="0">
                <a:solidFill>
                  <a:srgbClr val="FFC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Transform coordinates to be inserted in </a:t>
            </a:r>
            <a:r>
              <a:rPr lang="en-US" sz="2000" dirty="0" err="1">
                <a:latin typeface="Arial" panose="020B0604020202020204" pitchFamily="34" charset="0"/>
                <a:cs typeface="Arial" panose="020B0604020202020204" pitchFamily="34" charset="0"/>
              </a:rPr>
              <a:t>postgres</a:t>
            </a:r>
            <a:endParaRPr lang="en-US" sz="2000" dirty="0">
              <a:latin typeface="Arial" panose="020B0604020202020204" pitchFamily="34" charset="0"/>
              <a:cs typeface="Arial" panose="020B0604020202020204" pitchFamily="34" charset="0"/>
            </a:endParaRPr>
          </a:p>
          <a:p>
            <a:pPr marL="493776" lvl="1">
              <a:lnSpc>
                <a:spcPct val="170000"/>
              </a:lnSpc>
              <a:spcBef>
                <a:spcPct val="20000"/>
              </a:spcBef>
              <a:defRPr/>
            </a:pPr>
            <a:endParaRPr lang="en-US" sz="2000" dirty="0">
              <a:latin typeface="Arial" panose="020B0604020202020204" pitchFamily="34" charset="0"/>
              <a:cs typeface="Arial" panose="020B0604020202020204" pitchFamily="34" charset="0"/>
            </a:endParaRPr>
          </a:p>
          <a:p>
            <a:pPr marL="493776" lvl="1">
              <a:lnSpc>
                <a:spcPct val="170000"/>
              </a:lnSpc>
              <a:spcBef>
                <a:spcPct val="20000"/>
              </a:spcBef>
              <a:defRPr/>
            </a:pPr>
            <a:endParaRPr lang="en-US" sz="2000" dirty="0">
              <a:latin typeface="Arial" panose="020B0604020202020204" pitchFamily="34" charset="0"/>
              <a:cs typeface="Arial" panose="020B0604020202020204" pitchFamily="34" charset="0"/>
            </a:endParaRPr>
          </a:p>
          <a:p>
            <a:pPr marL="493776" lvl="1">
              <a:lnSpc>
                <a:spcPct val="170000"/>
              </a:lnSpc>
              <a:spcBef>
                <a:spcPct val="20000"/>
              </a:spcBef>
              <a:defRPr/>
            </a:pPr>
            <a:br>
              <a:rPr lang="en-US" sz="2000" dirty="0">
                <a:latin typeface="Arial" panose="020B0604020202020204" pitchFamily="34" charset="0"/>
                <a:cs typeface="Arial" panose="020B0604020202020204" pitchFamily="34" charset="0"/>
              </a:rPr>
            </a:br>
            <a:r>
              <a:rPr lang="en-US" sz="2000" b="1" dirty="0">
                <a:solidFill>
                  <a:srgbClr val="C00000"/>
                </a:solidFill>
                <a:latin typeface="Arial" panose="020B0604020202020204" pitchFamily="34" charset="0"/>
                <a:cs typeface="Arial" panose="020B0604020202020204" pitchFamily="34" charset="0"/>
              </a:rPr>
              <a:t>Future features: </a:t>
            </a:r>
          </a:p>
          <a:p>
            <a:pPr marL="493776" lvl="1" algn="just">
              <a:lnSpc>
                <a:spcPct val="170000"/>
              </a:lnSpc>
              <a:spcBef>
                <a:spcPct val="20000"/>
              </a:spcBef>
              <a:defRPr/>
            </a:pPr>
            <a:r>
              <a:rPr lang="en-US" sz="2000" dirty="0">
                <a:solidFill>
                  <a:srgbClr val="FFC000"/>
                </a:solidFill>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Insert search bar </a:t>
            </a:r>
          </a:p>
          <a:p>
            <a:pPr marL="36576" algn="just">
              <a:lnSpc>
                <a:spcPct val="170000"/>
              </a:lnSpc>
              <a:spcBef>
                <a:spcPct val="20000"/>
              </a:spcBef>
              <a:defRPr/>
            </a:pPr>
            <a:endParaRPr lang="en-US" sz="2000" dirty="0">
              <a:latin typeface="Arial" panose="020B0604020202020204" pitchFamily="34" charset="0"/>
              <a:cs typeface="Arial" panose="020B0604020202020204" pitchFamily="34" charset="0"/>
            </a:endParaRPr>
          </a:p>
          <a:p>
            <a:pPr marL="36576" algn="just">
              <a:lnSpc>
                <a:spcPct val="170000"/>
              </a:lnSpc>
              <a:spcBef>
                <a:spcPct val="20000"/>
              </a:spcBef>
              <a:defRPr/>
            </a:pPr>
            <a:endParaRPr kumimoji="0" lang="en-US" sz="2000" b="0" i="1"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Line 9">
            <a:extLst>
              <a:ext uri="{FF2B5EF4-FFF2-40B4-BE49-F238E27FC236}">
                <a16:creationId xmlns:a16="http://schemas.microsoft.com/office/drawing/2014/main" id="{51C83796-29A2-4C6D-99FC-227CBC365253}"/>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3" name="Text Box 10">
            <a:extLst>
              <a:ext uri="{FF2B5EF4-FFF2-40B4-BE49-F238E27FC236}">
                <a16:creationId xmlns:a16="http://schemas.microsoft.com/office/drawing/2014/main" id="{C95F3984-2B46-4A50-A8C0-E2CBAC32A538}"/>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4" name="Rectangle 11">
            <a:extLst>
              <a:ext uri="{FF2B5EF4-FFF2-40B4-BE49-F238E27FC236}">
                <a16:creationId xmlns:a16="http://schemas.microsoft.com/office/drawing/2014/main" id="{D0A89DA5-ABD5-4033-B066-DB3A3CDBC604}"/>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60</a:t>
            </a:fld>
            <a:r>
              <a:rPr lang="pt-PT" sz="1000" dirty="0"/>
              <a:t> -</a:t>
            </a:r>
          </a:p>
        </p:txBody>
      </p:sp>
      <p:pic>
        <p:nvPicPr>
          <p:cNvPr id="6" name="Imagem 5">
            <a:extLst>
              <a:ext uri="{FF2B5EF4-FFF2-40B4-BE49-F238E27FC236}">
                <a16:creationId xmlns:a16="http://schemas.microsoft.com/office/drawing/2014/main" id="{73E2E527-6E23-43F1-B204-A4181BE7902A}"/>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7" name="Picture 41" descr="logotipo - ipvc">
            <a:extLst>
              <a:ext uri="{FF2B5EF4-FFF2-40B4-BE49-F238E27FC236}">
                <a16:creationId xmlns:a16="http://schemas.microsoft.com/office/drawing/2014/main" id="{1C485FC9-795C-4F75-A5F4-6B8233EBBC5C}"/>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8" name="Rectângulo 19">
            <a:extLst>
              <a:ext uri="{FF2B5EF4-FFF2-40B4-BE49-F238E27FC236}">
                <a16:creationId xmlns:a16="http://schemas.microsoft.com/office/drawing/2014/main" id="{28B70781-5AD5-4C9F-A5FF-8100D66FF14C}"/>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4">
            <a:extLst>
              <a:ext uri="{FF2B5EF4-FFF2-40B4-BE49-F238E27FC236}">
                <a16:creationId xmlns:a16="http://schemas.microsoft.com/office/drawing/2014/main" id="{46FAD78A-16C5-4B6E-A07F-084713AC1844}"/>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6" name="Rectângulo 10">
            <a:extLst>
              <a:ext uri="{FF2B5EF4-FFF2-40B4-BE49-F238E27FC236}">
                <a16:creationId xmlns:a16="http://schemas.microsoft.com/office/drawing/2014/main" id="{C072168C-702E-40E9-98D6-1D72B26377A2}"/>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Tree>
    <p:extLst>
      <p:ext uri="{BB962C8B-B14F-4D97-AF65-F5344CB8AC3E}">
        <p14:creationId xmlns:p14="http://schemas.microsoft.com/office/powerpoint/2010/main" val="12394447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45068"/>
            <a:ext cx="6981825" cy="369332"/>
          </a:xfrm>
          <a:prstGeom prst="rect">
            <a:avLst/>
          </a:prstGeom>
          <a:noFill/>
          <a:ln w="9525">
            <a:noFill/>
            <a:miter lim="800000"/>
            <a:headEnd/>
            <a:tailEnd/>
          </a:ln>
          <a:effectLst/>
        </p:spPr>
        <p:txBody>
          <a:bodyPr>
            <a:spAutoFit/>
          </a:bodyPr>
          <a:lstStyle/>
          <a:p>
            <a:pPr>
              <a:spcBef>
                <a:spcPct val="50000"/>
              </a:spcBef>
              <a:defRPr/>
            </a:pPr>
            <a:r>
              <a:rPr lang="pt-PT" b="1" dirty="0">
                <a:solidFill>
                  <a:srgbClr val="C00000"/>
                </a:solidFill>
                <a:effectLst>
                  <a:outerShdw blurRad="38100" dist="38100" dir="2700000" algn="tl">
                    <a:srgbClr val="C0C0C0"/>
                  </a:outerShdw>
                </a:effectLst>
                <a:latin typeface="Arial"/>
                <a:cs typeface="Arial"/>
              </a:rPr>
              <a:t>■</a:t>
            </a:r>
            <a:r>
              <a:rPr lang="pt-PT" b="1" dirty="0">
                <a:effectLst>
                  <a:outerShdw blurRad="38100" dist="38100" dir="2700000" algn="tl">
                    <a:srgbClr val="C0C0C0"/>
                  </a:outerShdw>
                </a:effectLst>
                <a:latin typeface="Arial"/>
                <a:cs typeface="Arial"/>
              </a:rPr>
              <a:t> 7. </a:t>
            </a:r>
            <a:r>
              <a:rPr lang="pt-PT" b="1" dirty="0" err="1">
                <a:effectLst>
                  <a:outerShdw blurRad="38100" dist="38100" dir="2700000" algn="tl">
                    <a:srgbClr val="C0C0C0"/>
                  </a:outerShdw>
                </a:effectLst>
                <a:latin typeface="Arial"/>
                <a:cs typeface="Arial"/>
              </a:rPr>
              <a:t>Conclusion</a:t>
            </a:r>
            <a:endParaRPr lang="pt-PT" b="1" dirty="0">
              <a:effectLst>
                <a:outerShdw blurRad="38100" dist="38100" dir="2700000" algn="tl">
                  <a:srgbClr val="C0C0C0"/>
                </a:outerShdw>
              </a:effectLst>
              <a:latin typeface="Arial" charset="0"/>
            </a:endParaRP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2" name="Line 9">
            <a:extLst>
              <a:ext uri="{FF2B5EF4-FFF2-40B4-BE49-F238E27FC236}">
                <a16:creationId xmlns:a16="http://schemas.microsoft.com/office/drawing/2014/main" id="{744E735B-278A-4B0E-BA13-67679AAEA570}"/>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3" name="Text Box 10">
            <a:extLst>
              <a:ext uri="{FF2B5EF4-FFF2-40B4-BE49-F238E27FC236}">
                <a16:creationId xmlns:a16="http://schemas.microsoft.com/office/drawing/2014/main" id="{B627E24A-D071-4F79-BCF5-B93017CAE40D}"/>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4" name="Rectangle 11">
            <a:extLst>
              <a:ext uri="{FF2B5EF4-FFF2-40B4-BE49-F238E27FC236}">
                <a16:creationId xmlns:a16="http://schemas.microsoft.com/office/drawing/2014/main" id="{5E494DA4-F0AA-462C-82F0-7814FA8FDD4B}"/>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61</a:t>
            </a:fld>
            <a:r>
              <a:rPr lang="pt-PT" sz="1000" dirty="0"/>
              <a:t> -</a:t>
            </a:r>
          </a:p>
        </p:txBody>
      </p:sp>
      <p:pic>
        <p:nvPicPr>
          <p:cNvPr id="7" name="Imagem 6">
            <a:extLst>
              <a:ext uri="{FF2B5EF4-FFF2-40B4-BE49-F238E27FC236}">
                <a16:creationId xmlns:a16="http://schemas.microsoft.com/office/drawing/2014/main" id="{EB0AD965-55D7-4FD8-8B51-65044B45886A}"/>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8" name="Picture 41" descr="logotipo - ipvc">
            <a:extLst>
              <a:ext uri="{FF2B5EF4-FFF2-40B4-BE49-F238E27FC236}">
                <a16:creationId xmlns:a16="http://schemas.microsoft.com/office/drawing/2014/main" id="{C34224B3-6C2D-480A-A9C2-BE8D14916E55}"/>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9" name="Rectângulo 19">
            <a:extLst>
              <a:ext uri="{FF2B5EF4-FFF2-40B4-BE49-F238E27FC236}">
                <a16:creationId xmlns:a16="http://schemas.microsoft.com/office/drawing/2014/main" id="{BB8CED21-36DE-4AC2-8D81-FA05B0F46DD6}"/>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7" name="Rectângulo 14">
            <a:extLst>
              <a:ext uri="{FF2B5EF4-FFF2-40B4-BE49-F238E27FC236}">
                <a16:creationId xmlns:a16="http://schemas.microsoft.com/office/drawing/2014/main" id="{FF151CD9-AA08-4ABB-AAF4-AF4BC17E633D}"/>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8" name="Rectângulo 10">
            <a:extLst>
              <a:ext uri="{FF2B5EF4-FFF2-40B4-BE49-F238E27FC236}">
                <a16:creationId xmlns:a16="http://schemas.microsoft.com/office/drawing/2014/main" id="{621B87C8-CC3D-4592-ACA4-2091970FEF86}"/>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3" name="CaixaDeTexto 12">
            <a:extLst>
              <a:ext uri="{FF2B5EF4-FFF2-40B4-BE49-F238E27FC236}">
                <a16:creationId xmlns:a16="http://schemas.microsoft.com/office/drawing/2014/main" id="{C3D88D0A-FBE8-4922-AAC5-79392D9BDCB9}"/>
              </a:ext>
            </a:extLst>
          </p:cNvPr>
          <p:cNvSpPr txBox="1"/>
          <p:nvPr/>
        </p:nvSpPr>
        <p:spPr>
          <a:xfrm>
            <a:off x="457200" y="1295400"/>
            <a:ext cx="8229600" cy="2031325"/>
          </a:xfrm>
          <a:prstGeom prst="rect">
            <a:avLst/>
          </a:prstGeom>
          <a:noFill/>
        </p:spPr>
        <p:txBody>
          <a:bodyPr wrap="square" rtlCol="0">
            <a:spAutoFit/>
          </a:bodyPr>
          <a:lstStyle/>
          <a:p>
            <a:r>
              <a:rPr lang="pt-PT" dirty="0"/>
              <a:t>	</a:t>
            </a:r>
            <a:r>
              <a:rPr lang="pt-PT" dirty="0" err="1"/>
              <a:t>By</a:t>
            </a:r>
            <a:r>
              <a:rPr lang="pt-PT" dirty="0"/>
              <a:t> integrating multiple platforms and tools, for example by integrating a PostgreSQL database with geospacial data features into Lealeft and an open-source map provider alongisde Geoserver, it was possible to build a functioning WebSIG that not only is able to call different layers and build them on top of the existing map but also is able to provide features for users to use.</a:t>
            </a:r>
          </a:p>
          <a:p>
            <a:r>
              <a:rPr lang="pt-PT" dirty="0"/>
              <a:t>	</a:t>
            </a:r>
            <a:r>
              <a:rPr lang="pt-PT" dirty="0" err="1"/>
              <a:t>These</a:t>
            </a:r>
            <a:r>
              <a:rPr lang="pt-PT" dirty="0"/>
              <a:t> features, like inserting, deleting and visualyzing data, make the WebSIG a powerful information provider tool to be provided to everyone. </a:t>
            </a:r>
          </a:p>
        </p:txBody>
      </p:sp>
    </p:spTree>
    <p:extLst>
      <p:ext uri="{BB962C8B-B14F-4D97-AF65-F5344CB8AC3E}">
        <p14:creationId xmlns:p14="http://schemas.microsoft.com/office/powerpoint/2010/main" val="3463421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11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a:t>
            </a:r>
            <a:r>
              <a:rPr lang="en-US" sz="2000" b="1" dirty="0">
                <a:latin typeface="Arial" pitchFamily="34" charset="0"/>
                <a:cs typeface="Arial" pitchFamily="34" charset="0"/>
              </a:rPr>
              <a:t>8. Bibliography and Web References </a:t>
            </a: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18" name="Content Placeholder 2"/>
          <p:cNvSpPr txBox="1">
            <a:spLocks/>
          </p:cNvSpPr>
          <p:nvPr/>
        </p:nvSpPr>
        <p:spPr>
          <a:xfrm>
            <a:off x="152400" y="1066800"/>
            <a:ext cx="8839200" cy="5257800"/>
          </a:xfrm>
          <a:prstGeom prst="rect">
            <a:avLst/>
          </a:prstGeom>
        </p:spPr>
        <p:txBody>
          <a:bodyPr vert="horz" lIns="91440" tIns="45720" rIns="91440" bIns="45720" rtlCol="0">
            <a:normAutofit/>
          </a:bodyPr>
          <a:lstStyle/>
          <a:p>
            <a:pPr>
              <a:lnSpc>
                <a:spcPct val="200000"/>
              </a:lnSpc>
              <a:spcBef>
                <a:spcPct val="20000"/>
              </a:spcBef>
              <a:defRPr/>
            </a:pPr>
            <a:r>
              <a:rPr lang="en-US" sz="1600" dirty="0">
                <a:solidFill>
                  <a:srgbClr val="FFC000"/>
                </a:solidFill>
                <a:cs typeface="Arial" panose="020B0604020202020204" pitchFamily="34" charset="0"/>
              </a:rPr>
              <a:t>■ </a:t>
            </a:r>
            <a:r>
              <a:rPr lang="en-US" sz="1600" dirty="0"/>
              <a:t>Leaflet: </a:t>
            </a:r>
            <a:r>
              <a:rPr lang="pt-PT" sz="1600" dirty="0">
                <a:hlinkClick r:id="rId3"/>
              </a:rPr>
              <a:t>https://leafletjs.com/examples/geojson/</a:t>
            </a:r>
            <a:endParaRPr lang="pt-PT" sz="1600" dirty="0"/>
          </a:p>
          <a:p>
            <a:pPr>
              <a:lnSpc>
                <a:spcPct val="200000"/>
              </a:lnSpc>
              <a:spcBef>
                <a:spcPct val="20000"/>
              </a:spcBef>
              <a:defRPr/>
            </a:pPr>
            <a:r>
              <a:rPr lang="en-US" sz="1600" dirty="0">
                <a:solidFill>
                  <a:srgbClr val="FFC000"/>
                </a:solidFill>
                <a:cs typeface="Arial" panose="020B0604020202020204" pitchFamily="34" charset="0"/>
              </a:rPr>
              <a:t>■ </a:t>
            </a:r>
            <a:r>
              <a:rPr lang="en-US" sz="1600" dirty="0" err="1">
                <a:cs typeface="Arial" panose="020B0604020202020204" pitchFamily="34" charset="0"/>
              </a:rPr>
              <a:t>OpenLayers</a:t>
            </a:r>
            <a:r>
              <a:rPr lang="en-US" sz="1600" dirty="0">
                <a:cs typeface="Arial" panose="020B0604020202020204" pitchFamily="34" charset="0"/>
              </a:rPr>
              <a:t>: </a:t>
            </a:r>
            <a:r>
              <a:rPr lang="pt-PT" sz="1600" dirty="0">
                <a:hlinkClick r:id="rId4"/>
              </a:rPr>
              <a:t>https://openlayers.org/</a:t>
            </a:r>
            <a:br>
              <a:rPr lang="en-US" sz="1600" dirty="0">
                <a:cs typeface="Arial" panose="020B0604020202020204" pitchFamily="34" charset="0"/>
              </a:rPr>
            </a:br>
            <a:r>
              <a:rPr lang="en-US" sz="1600" dirty="0">
                <a:solidFill>
                  <a:srgbClr val="FFC000"/>
                </a:solidFill>
                <a:cs typeface="Arial" panose="020B0604020202020204" pitchFamily="34" charset="0"/>
              </a:rPr>
              <a:t>■ </a:t>
            </a:r>
            <a:r>
              <a:rPr lang="en-US" sz="1600" dirty="0" err="1">
                <a:cs typeface="Arial" panose="020B0604020202020204" pitchFamily="34" charset="0"/>
              </a:rPr>
              <a:t>Geoserver</a:t>
            </a:r>
            <a:r>
              <a:rPr lang="en-US" sz="1600" dirty="0">
                <a:cs typeface="Arial" panose="020B0604020202020204" pitchFamily="34" charset="0"/>
              </a:rPr>
              <a:t>:</a:t>
            </a:r>
            <a:r>
              <a:rPr lang="pt-PT" sz="1600" dirty="0"/>
              <a:t> </a:t>
            </a:r>
            <a:r>
              <a:rPr lang="pt-PT" sz="1600" dirty="0">
                <a:hlinkClick r:id="rId5"/>
              </a:rPr>
              <a:t>http://geoserver.org/</a:t>
            </a:r>
            <a:br>
              <a:rPr lang="pt-PT" sz="1600" dirty="0"/>
            </a:br>
            <a:r>
              <a:rPr lang="en-US" sz="1600" dirty="0">
                <a:solidFill>
                  <a:srgbClr val="FFC000"/>
                </a:solidFill>
                <a:cs typeface="Arial" panose="020B0604020202020204" pitchFamily="34" charset="0"/>
              </a:rPr>
              <a:t>■ </a:t>
            </a:r>
            <a:r>
              <a:rPr lang="en-US" sz="1600" dirty="0"/>
              <a:t>PostgreSQL: </a:t>
            </a:r>
            <a:r>
              <a:rPr lang="en-US" sz="1600" dirty="0">
                <a:hlinkClick r:id="rId6"/>
              </a:rPr>
              <a:t>https://www.postgresql.org/</a:t>
            </a:r>
            <a:endParaRPr lang="en-US" sz="1600" dirty="0"/>
          </a:p>
          <a:p>
            <a:pPr>
              <a:lnSpc>
                <a:spcPct val="200000"/>
              </a:lnSpc>
              <a:spcBef>
                <a:spcPct val="20000"/>
              </a:spcBef>
              <a:defRPr/>
            </a:pPr>
            <a:r>
              <a:rPr lang="en-US" sz="1600" dirty="0">
                <a:solidFill>
                  <a:srgbClr val="FFC000"/>
                </a:solidFill>
                <a:cs typeface="Arial" panose="020B0604020202020204" pitchFamily="34" charset="0"/>
              </a:rPr>
              <a:t>■ </a:t>
            </a:r>
            <a:r>
              <a:rPr lang="en-US" sz="1600" dirty="0"/>
              <a:t>Quantum GIS: </a:t>
            </a:r>
            <a:r>
              <a:rPr lang="en-US" sz="1600" dirty="0">
                <a:hlinkClick r:id="rId7"/>
              </a:rPr>
              <a:t>https://www.qgis.org/en/site/</a:t>
            </a:r>
            <a:endParaRPr lang="en-US" sz="1600" dirty="0"/>
          </a:p>
          <a:p>
            <a:pPr>
              <a:lnSpc>
                <a:spcPct val="200000"/>
              </a:lnSpc>
              <a:spcBef>
                <a:spcPct val="20000"/>
              </a:spcBef>
              <a:defRPr/>
            </a:pPr>
            <a:r>
              <a:rPr lang="en-US" sz="1600" dirty="0">
                <a:solidFill>
                  <a:srgbClr val="FFC000"/>
                </a:solidFill>
                <a:cs typeface="Arial" panose="020B0604020202020204" pitchFamily="34" charset="0"/>
              </a:rPr>
              <a:t>■ </a:t>
            </a:r>
            <a:r>
              <a:rPr lang="en-US" sz="1600" dirty="0"/>
              <a:t>dados.gov: </a:t>
            </a:r>
            <a:r>
              <a:rPr lang="en-US" sz="1600" dirty="0">
                <a:hlinkClick r:id="rId8"/>
              </a:rPr>
              <a:t>https://dados.gov.pt/pt/</a:t>
            </a:r>
            <a:endParaRPr lang="en-US" sz="1600" dirty="0"/>
          </a:p>
          <a:p>
            <a:pPr>
              <a:lnSpc>
                <a:spcPct val="200000"/>
              </a:lnSpc>
              <a:spcBef>
                <a:spcPct val="20000"/>
              </a:spcBef>
              <a:defRPr/>
            </a:pPr>
            <a:endParaRPr lang="en-US" sz="1600" dirty="0"/>
          </a:p>
          <a:p>
            <a:pPr>
              <a:lnSpc>
                <a:spcPct val="200000"/>
              </a:lnSpc>
              <a:spcBef>
                <a:spcPct val="20000"/>
              </a:spcBef>
              <a:defRPr/>
            </a:pPr>
            <a:endParaRPr lang="en-US" sz="1600" dirty="0"/>
          </a:p>
          <a:p>
            <a:pPr marL="36576" algn="just">
              <a:lnSpc>
                <a:spcPct val="170000"/>
              </a:lnSpc>
              <a:spcBef>
                <a:spcPct val="20000"/>
              </a:spcBef>
              <a:defRPr/>
            </a:pPr>
            <a:endParaRPr kumimoji="0" lang="en-US" sz="2000" b="0" i="1"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2" name="Line 9">
            <a:extLst>
              <a:ext uri="{FF2B5EF4-FFF2-40B4-BE49-F238E27FC236}">
                <a16:creationId xmlns:a16="http://schemas.microsoft.com/office/drawing/2014/main" id="{1746F13E-D74D-4692-B7C1-A63381AEAFCD}"/>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3" name="Text Box 10">
            <a:extLst>
              <a:ext uri="{FF2B5EF4-FFF2-40B4-BE49-F238E27FC236}">
                <a16:creationId xmlns:a16="http://schemas.microsoft.com/office/drawing/2014/main" id="{08341371-EF32-4AC8-B1A1-63553C9CF4E5}"/>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4" name="Rectangle 11">
            <a:extLst>
              <a:ext uri="{FF2B5EF4-FFF2-40B4-BE49-F238E27FC236}">
                <a16:creationId xmlns:a16="http://schemas.microsoft.com/office/drawing/2014/main" id="{D986879A-17F3-46BD-B655-42807293FBEC}"/>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62</a:t>
            </a:fld>
            <a:r>
              <a:rPr lang="pt-PT" sz="1000" dirty="0"/>
              <a:t> -</a:t>
            </a:r>
          </a:p>
        </p:txBody>
      </p:sp>
      <p:pic>
        <p:nvPicPr>
          <p:cNvPr id="6" name="Imagem 5">
            <a:extLst>
              <a:ext uri="{FF2B5EF4-FFF2-40B4-BE49-F238E27FC236}">
                <a16:creationId xmlns:a16="http://schemas.microsoft.com/office/drawing/2014/main" id="{60C6FC5D-7155-4B85-8DA9-0DA481245023}"/>
              </a:ext>
            </a:extLst>
          </p:cNvPr>
          <p:cNvPicPr/>
          <p:nvPr/>
        </p:nvPicPr>
        <p:blipFill>
          <a:blip r:embed="rId9" r:link="rId10">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7" name="Picture 41" descr="logotipo - ipvc">
            <a:extLst>
              <a:ext uri="{FF2B5EF4-FFF2-40B4-BE49-F238E27FC236}">
                <a16:creationId xmlns:a16="http://schemas.microsoft.com/office/drawing/2014/main" id="{40E6DA46-6A1E-4496-8F0E-6D8718C90907}"/>
              </a:ext>
            </a:extLst>
          </p:cNvPr>
          <p:cNvPicPr>
            <a:picLocks noChangeAspect="1" noChangeArrowheads="1"/>
          </p:cNvPicPr>
          <p:nvPr/>
        </p:nvPicPr>
        <p:blipFill>
          <a:blip r:embed="rId11" cstate="print"/>
          <a:srcRect/>
          <a:stretch>
            <a:fillRect/>
          </a:stretch>
        </p:blipFill>
        <p:spPr bwMode="auto">
          <a:xfrm>
            <a:off x="8229600" y="228600"/>
            <a:ext cx="603250" cy="675640"/>
          </a:xfrm>
          <a:prstGeom prst="rect">
            <a:avLst/>
          </a:prstGeom>
          <a:noFill/>
          <a:ln w="9525">
            <a:noFill/>
            <a:miter lim="800000"/>
            <a:headEnd/>
            <a:tailEnd/>
          </a:ln>
        </p:spPr>
      </p:pic>
      <p:sp>
        <p:nvSpPr>
          <p:cNvPr id="8" name="Rectângulo 19">
            <a:extLst>
              <a:ext uri="{FF2B5EF4-FFF2-40B4-BE49-F238E27FC236}">
                <a16:creationId xmlns:a16="http://schemas.microsoft.com/office/drawing/2014/main" id="{7DE14A16-F200-4A8E-8504-6DD749E8A748}"/>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4">
            <a:extLst>
              <a:ext uri="{FF2B5EF4-FFF2-40B4-BE49-F238E27FC236}">
                <a16:creationId xmlns:a16="http://schemas.microsoft.com/office/drawing/2014/main" id="{9B94E4B0-CB99-4EBA-AC57-131D80C1B89D}"/>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sp>
        <p:nvSpPr>
          <p:cNvPr id="16" name="Rectângulo 10">
            <a:extLst>
              <a:ext uri="{FF2B5EF4-FFF2-40B4-BE49-F238E27FC236}">
                <a16:creationId xmlns:a16="http://schemas.microsoft.com/office/drawing/2014/main" id="{AE9E08FC-7CA6-4FEC-9913-F09C572133A4}"/>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Tree>
    <p:extLst>
      <p:ext uri="{BB962C8B-B14F-4D97-AF65-F5344CB8AC3E}">
        <p14:creationId xmlns:p14="http://schemas.microsoft.com/office/powerpoint/2010/main" val="1590949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9"/>
          <p:cNvSpPr>
            <a:spLocks noChangeArrowheads="1"/>
          </p:cNvSpPr>
          <p:nvPr/>
        </p:nvSpPr>
        <p:spPr bwMode="auto">
          <a:xfrm>
            <a:off x="5867400" y="3962400"/>
            <a:ext cx="5029200" cy="1844675"/>
          </a:xfrm>
          <a:prstGeom prst="rect">
            <a:avLst/>
          </a:prstGeom>
          <a:noFill/>
          <a:ln w="9525">
            <a:noFill/>
            <a:miter lim="800000"/>
            <a:headEnd/>
            <a:tailEnd/>
          </a:ln>
        </p:spPr>
        <p:txBody>
          <a:bodyPr anchor="ctr"/>
          <a:lstStyle/>
          <a:p>
            <a:pPr>
              <a:lnSpc>
                <a:spcPct val="150000"/>
              </a:lnSpc>
            </a:pPr>
            <a:endParaRPr lang="en-US" sz="1200" b="1" dirty="0"/>
          </a:p>
          <a:p>
            <a:pPr>
              <a:lnSpc>
                <a:spcPct val="150000"/>
              </a:lnSpc>
            </a:pPr>
            <a:r>
              <a:rPr lang="en-US" sz="1200" b="1" dirty="0">
                <a:solidFill>
                  <a:srgbClr val="FFC000"/>
                </a:solidFill>
                <a:latin typeface="Arial"/>
                <a:cs typeface="Arial"/>
              </a:rPr>
              <a:t>■</a:t>
            </a:r>
            <a:r>
              <a:rPr lang="en-US" sz="1200" b="1" dirty="0">
                <a:latin typeface="Arial"/>
                <a:cs typeface="Arial"/>
              </a:rPr>
              <a:t> Coordinator</a:t>
            </a:r>
            <a:r>
              <a:rPr lang="en-US" sz="1200" b="1" dirty="0"/>
              <a:t>: Prof. </a:t>
            </a:r>
            <a:r>
              <a:rPr lang="en-US" sz="1200" b="1" dirty="0" err="1"/>
              <a:t>Coordenador</a:t>
            </a:r>
            <a:r>
              <a:rPr lang="en-US" sz="1200" b="1" dirty="0"/>
              <a:t> Jorge Ribeiro</a:t>
            </a:r>
            <a:endParaRPr lang="en-US" sz="1100" dirty="0">
              <a:highlight>
                <a:srgbClr val="FFFF00"/>
              </a:highlight>
            </a:endParaRPr>
          </a:p>
          <a:p>
            <a:pPr>
              <a:lnSpc>
                <a:spcPct val="150000"/>
              </a:lnSpc>
            </a:pPr>
            <a:endParaRPr lang="en-US" sz="1100" dirty="0">
              <a:solidFill>
                <a:schemeClr val="tx2"/>
              </a:solidFill>
            </a:endParaRPr>
          </a:p>
          <a:p>
            <a:pPr>
              <a:lnSpc>
                <a:spcPct val="150000"/>
              </a:lnSpc>
            </a:pPr>
            <a:r>
              <a:rPr lang="en-US" sz="1100" dirty="0">
                <a:solidFill>
                  <a:schemeClr val="tx2"/>
                </a:solidFill>
              </a:rPr>
              <a:t>Instituto </a:t>
            </a:r>
            <a:r>
              <a:rPr lang="en-US" sz="1100" dirty="0" err="1">
                <a:solidFill>
                  <a:schemeClr val="tx2"/>
                </a:solidFill>
              </a:rPr>
              <a:t>Politécnico</a:t>
            </a:r>
            <a:r>
              <a:rPr lang="en-US" sz="1100" dirty="0">
                <a:solidFill>
                  <a:schemeClr val="tx2"/>
                </a:solidFill>
              </a:rPr>
              <a:t> de Viana do Castelo</a:t>
            </a:r>
            <a:endParaRPr lang="en-US" sz="1100" dirty="0"/>
          </a:p>
          <a:p>
            <a:pPr>
              <a:lnSpc>
                <a:spcPct val="150000"/>
              </a:lnSpc>
            </a:pPr>
            <a:r>
              <a:rPr lang="en-US" sz="1100" dirty="0">
                <a:solidFill>
                  <a:schemeClr val="tx2"/>
                </a:solidFill>
              </a:rPr>
              <a:t>Escola Superior de </a:t>
            </a:r>
            <a:r>
              <a:rPr lang="en-US" sz="1100" dirty="0" err="1">
                <a:solidFill>
                  <a:schemeClr val="tx2"/>
                </a:solidFill>
              </a:rPr>
              <a:t>Tecnologia</a:t>
            </a:r>
            <a:r>
              <a:rPr lang="en-US" sz="1100" dirty="0">
                <a:solidFill>
                  <a:schemeClr val="tx2"/>
                </a:solidFill>
              </a:rPr>
              <a:t> e </a:t>
            </a:r>
            <a:r>
              <a:rPr lang="en-US" sz="1100" dirty="0" err="1">
                <a:solidFill>
                  <a:schemeClr val="tx2"/>
                </a:solidFill>
              </a:rPr>
              <a:t>Gestão</a:t>
            </a:r>
            <a:r>
              <a:rPr lang="en-US" sz="1100" dirty="0">
                <a:solidFill>
                  <a:schemeClr val="tx2"/>
                </a:solidFill>
              </a:rPr>
              <a:t> </a:t>
            </a:r>
          </a:p>
          <a:p>
            <a:pPr>
              <a:lnSpc>
                <a:spcPct val="150000"/>
              </a:lnSpc>
            </a:pPr>
            <a:r>
              <a:rPr lang="en-US" sz="1100" dirty="0">
                <a:solidFill>
                  <a:schemeClr val="tx2"/>
                </a:solidFill>
              </a:rPr>
              <a:t>www.ipvc.pt</a:t>
            </a:r>
          </a:p>
          <a:p>
            <a:pPr>
              <a:lnSpc>
                <a:spcPct val="150000"/>
              </a:lnSpc>
            </a:pPr>
            <a:br>
              <a:rPr lang="en-US" sz="1200" dirty="0"/>
            </a:br>
            <a:endParaRPr lang="en-US" sz="1200" dirty="0"/>
          </a:p>
        </p:txBody>
      </p:sp>
      <p:sp>
        <p:nvSpPr>
          <p:cNvPr id="6" name="Line 9"/>
          <p:cNvSpPr>
            <a:spLocks noChangeShapeType="1"/>
          </p:cNvSpPr>
          <p:nvPr/>
        </p:nvSpPr>
        <p:spPr bwMode="auto">
          <a:xfrm>
            <a:off x="-6350" y="6173788"/>
            <a:ext cx="9150350" cy="0"/>
          </a:xfrm>
          <a:prstGeom prst="line">
            <a:avLst/>
          </a:prstGeom>
          <a:noFill/>
          <a:ln w="9525">
            <a:solidFill>
              <a:srgbClr val="FF9900"/>
            </a:solidFill>
            <a:round/>
            <a:headEnd/>
            <a:tailEnd/>
          </a:ln>
        </p:spPr>
        <p:txBody>
          <a:bodyPr/>
          <a:lstStyle/>
          <a:p>
            <a:endParaRPr lang="en-US"/>
          </a:p>
        </p:txBody>
      </p:sp>
      <p:pic>
        <p:nvPicPr>
          <p:cNvPr id="9" name="Picture 41" descr="logotipo - ipvc"/>
          <p:cNvPicPr>
            <a:picLocks noChangeAspect="1" noChangeArrowheads="1"/>
          </p:cNvPicPr>
          <p:nvPr/>
        </p:nvPicPr>
        <p:blipFill>
          <a:blip r:embed="rId2" cstate="print"/>
          <a:srcRect/>
          <a:stretch>
            <a:fillRect/>
          </a:stretch>
        </p:blipFill>
        <p:spPr bwMode="auto">
          <a:xfrm>
            <a:off x="304800" y="228600"/>
            <a:ext cx="1066800" cy="1194816"/>
          </a:xfrm>
          <a:prstGeom prst="rect">
            <a:avLst/>
          </a:prstGeom>
          <a:noFill/>
          <a:ln w="9525">
            <a:noFill/>
            <a:miter lim="800000"/>
            <a:headEnd/>
            <a:tailEnd/>
          </a:ln>
        </p:spPr>
      </p:pic>
      <p:sp>
        <p:nvSpPr>
          <p:cNvPr id="10" name="Rectângulo 9"/>
          <p:cNvSpPr/>
          <p:nvPr/>
        </p:nvSpPr>
        <p:spPr>
          <a:xfrm>
            <a:off x="1295400" y="446869"/>
            <a:ext cx="7848600" cy="369332"/>
          </a:xfrm>
          <a:prstGeom prst="rect">
            <a:avLst/>
          </a:prstGeom>
        </p:spPr>
        <p:txBody>
          <a:bodyPr wrap="square">
            <a:spAutoFit/>
          </a:bodyPr>
          <a:lstStyle/>
          <a:p>
            <a:pPr algn="ctr"/>
            <a:r>
              <a:rPr lang="en-US" b="1" cap="all" dirty="0"/>
              <a:t>Graduation IN Informatics engineering</a:t>
            </a:r>
            <a:endParaRPr lang="en-US" dirty="0"/>
          </a:p>
        </p:txBody>
      </p:sp>
      <p:sp>
        <p:nvSpPr>
          <p:cNvPr id="12" name="Text Box 11"/>
          <p:cNvSpPr txBox="1">
            <a:spLocks noChangeArrowheads="1"/>
          </p:cNvSpPr>
          <p:nvPr/>
        </p:nvSpPr>
        <p:spPr bwMode="auto">
          <a:xfrm>
            <a:off x="1066800" y="3048000"/>
            <a:ext cx="4191000" cy="1631216"/>
          </a:xfrm>
          <a:prstGeom prst="rect">
            <a:avLst/>
          </a:prstGeom>
          <a:noFill/>
          <a:ln w="9525">
            <a:noFill/>
            <a:miter lim="800000"/>
            <a:headEnd/>
            <a:tailEnd/>
          </a:ln>
        </p:spPr>
        <p:txBody>
          <a:bodyPr wrap="square">
            <a:spAutoFit/>
          </a:bodyPr>
          <a:lstStyle/>
          <a:p>
            <a:pPr algn="just"/>
            <a:endParaRPr lang="en-US" sz="2000" b="1" dirty="0">
              <a:solidFill>
                <a:schemeClr val="tx2"/>
              </a:solidFill>
            </a:endParaRPr>
          </a:p>
          <a:p>
            <a:pPr algn="just"/>
            <a:r>
              <a:rPr lang="en-US" sz="2000" b="1" dirty="0">
                <a:solidFill>
                  <a:srgbClr val="FFC000"/>
                </a:solidFill>
                <a:cs typeface="Arial"/>
              </a:rPr>
              <a:t>■ </a:t>
            </a:r>
            <a:r>
              <a:rPr lang="en-US" sz="2000" b="1" dirty="0">
                <a:solidFill>
                  <a:schemeClr val="tx2"/>
                </a:solidFill>
                <a:cs typeface="Arial"/>
              </a:rPr>
              <a:t>Course Unit</a:t>
            </a:r>
            <a:r>
              <a:rPr lang="en-US" sz="2000" b="1" dirty="0">
                <a:solidFill>
                  <a:schemeClr val="tx2"/>
                </a:solidFill>
              </a:rPr>
              <a:t>: System Integration </a:t>
            </a:r>
          </a:p>
          <a:p>
            <a:pPr algn="just"/>
            <a:r>
              <a:rPr lang="en-US" sz="2000" b="1" dirty="0">
                <a:solidFill>
                  <a:schemeClr val="tx2"/>
                </a:solidFill>
              </a:rPr>
              <a:t>                                                                               </a:t>
            </a:r>
            <a:endParaRPr lang="en-US" sz="2000" b="1" i="1" dirty="0">
              <a:solidFill>
                <a:schemeClr val="tx2"/>
              </a:solidFill>
            </a:endParaRPr>
          </a:p>
          <a:p>
            <a:pPr algn="just"/>
            <a:endParaRPr lang="en-US" sz="2000" i="1" dirty="0"/>
          </a:p>
          <a:p>
            <a:pPr algn="just"/>
            <a:endParaRPr lang="en-US" sz="2000" b="1" dirty="0">
              <a:solidFill>
                <a:srgbClr val="C00000"/>
              </a:solidFill>
            </a:endParaRPr>
          </a:p>
        </p:txBody>
      </p:sp>
      <p:sp>
        <p:nvSpPr>
          <p:cNvPr id="14" name="Text Box 11"/>
          <p:cNvSpPr txBox="1">
            <a:spLocks noChangeArrowheads="1"/>
          </p:cNvSpPr>
          <p:nvPr/>
        </p:nvSpPr>
        <p:spPr bwMode="auto">
          <a:xfrm>
            <a:off x="4701540" y="2100659"/>
            <a:ext cx="4537075" cy="400110"/>
          </a:xfrm>
          <a:prstGeom prst="rect">
            <a:avLst/>
          </a:prstGeom>
          <a:noFill/>
          <a:ln w="9525">
            <a:noFill/>
            <a:miter lim="800000"/>
            <a:headEnd/>
            <a:tailEnd/>
          </a:ln>
        </p:spPr>
        <p:txBody>
          <a:bodyPr wrap="square">
            <a:spAutoFit/>
          </a:bodyPr>
          <a:lstStyle/>
          <a:p>
            <a:pPr>
              <a:spcBef>
                <a:spcPct val="50000"/>
              </a:spcBef>
              <a:defRPr/>
            </a:pPr>
            <a:r>
              <a:rPr lang="en-US" sz="2000" b="1" dirty="0" err="1">
                <a:solidFill>
                  <a:srgbClr val="FF3300"/>
                </a:solidFill>
                <a:effectLst>
                  <a:outerShdw blurRad="38100" dist="38100" dir="2700000" algn="tl">
                    <a:srgbClr val="C0C0C0"/>
                  </a:outerShdw>
                </a:effectLst>
              </a:rPr>
              <a:t>WebSIG</a:t>
            </a:r>
            <a:r>
              <a:rPr lang="en-US" sz="2000" b="1" dirty="0">
                <a:solidFill>
                  <a:srgbClr val="FF3300"/>
                </a:solidFill>
                <a:effectLst>
                  <a:outerShdw blurRad="38100" dist="38100" dir="2700000" algn="tl">
                    <a:srgbClr val="C0C0C0"/>
                  </a:outerShdw>
                </a:effectLst>
              </a:rPr>
              <a:t> viewer for geographic data</a:t>
            </a:r>
          </a:p>
        </p:txBody>
      </p:sp>
      <p:sp>
        <p:nvSpPr>
          <p:cNvPr id="11" name="Text Box 11"/>
          <p:cNvSpPr txBox="1">
            <a:spLocks noChangeArrowheads="1"/>
          </p:cNvSpPr>
          <p:nvPr/>
        </p:nvSpPr>
        <p:spPr bwMode="auto">
          <a:xfrm>
            <a:off x="914400" y="4038600"/>
            <a:ext cx="4191000" cy="2277547"/>
          </a:xfrm>
          <a:prstGeom prst="rect">
            <a:avLst/>
          </a:prstGeom>
          <a:noFill/>
          <a:ln w="9525">
            <a:noFill/>
            <a:miter lim="800000"/>
            <a:headEnd/>
            <a:tailEnd/>
          </a:ln>
        </p:spPr>
        <p:txBody>
          <a:bodyPr wrap="square">
            <a:spAutoFit/>
          </a:bodyPr>
          <a:lstStyle/>
          <a:p>
            <a:pPr>
              <a:lnSpc>
                <a:spcPct val="170000"/>
              </a:lnSpc>
            </a:pPr>
            <a:r>
              <a:rPr lang="en-US" sz="2000" b="1" dirty="0"/>
              <a:t>António Marques - 21674</a:t>
            </a:r>
          </a:p>
          <a:p>
            <a:pPr>
              <a:lnSpc>
                <a:spcPct val="170000"/>
              </a:lnSpc>
            </a:pPr>
            <a:r>
              <a:rPr lang="en-US" sz="2000" b="1" dirty="0"/>
              <a:t>Nelson </a:t>
            </a:r>
            <a:r>
              <a:rPr lang="en-US" sz="2000" b="1" dirty="0" err="1"/>
              <a:t>Campinho</a:t>
            </a:r>
            <a:r>
              <a:rPr lang="en-US" sz="2000" b="1" dirty="0"/>
              <a:t> - 21751</a:t>
            </a:r>
          </a:p>
          <a:p>
            <a:pPr>
              <a:lnSpc>
                <a:spcPct val="170000"/>
              </a:lnSpc>
            </a:pPr>
            <a:r>
              <a:rPr lang="en-US" sz="2000" b="1" dirty="0"/>
              <a:t> </a:t>
            </a:r>
          </a:p>
          <a:p>
            <a:pPr algn="just"/>
            <a:endParaRPr lang="en-US" sz="2000" i="1" dirty="0"/>
          </a:p>
          <a:p>
            <a:pPr algn="just"/>
            <a:endParaRPr lang="en-US" sz="2000" b="1" dirty="0">
              <a:solidFill>
                <a:srgbClr val="C00000"/>
              </a:solidFill>
            </a:endParaRPr>
          </a:p>
        </p:txBody>
      </p:sp>
      <p:sp>
        <p:nvSpPr>
          <p:cNvPr id="15" name="Rectângulo 14"/>
          <p:cNvSpPr/>
          <p:nvPr/>
        </p:nvSpPr>
        <p:spPr>
          <a:xfrm>
            <a:off x="1828800" y="5486400"/>
            <a:ext cx="1936812" cy="307777"/>
          </a:xfrm>
          <a:prstGeom prst="rect">
            <a:avLst/>
          </a:prstGeom>
        </p:spPr>
        <p:txBody>
          <a:bodyPr wrap="none">
            <a:spAutoFit/>
          </a:bodyPr>
          <a:lstStyle/>
          <a:p>
            <a:r>
              <a:rPr lang="en-US" sz="1400" b="1" dirty="0">
                <a:solidFill>
                  <a:schemeClr val="tx2"/>
                </a:solidFill>
              </a:rPr>
              <a:t>School Year: 2020/2021</a:t>
            </a:r>
            <a:endParaRPr lang="en-US" sz="1400" dirty="0"/>
          </a:p>
        </p:txBody>
      </p:sp>
      <p:pic>
        <p:nvPicPr>
          <p:cNvPr id="2" name="Imagem 1">
            <a:extLst>
              <a:ext uri="{FF2B5EF4-FFF2-40B4-BE49-F238E27FC236}">
                <a16:creationId xmlns:a16="http://schemas.microsoft.com/office/drawing/2014/main" id="{C7B43D2C-A853-45F1-9156-CCF3DD52E42A}"/>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381000" y="1367936"/>
            <a:ext cx="2286001" cy="527314"/>
          </a:xfrm>
          <a:prstGeom prst="rect">
            <a:avLst/>
          </a:prstGeom>
          <a:noFill/>
          <a:ln>
            <a:noFill/>
          </a:ln>
        </p:spPr>
      </p:pic>
      <p:pic>
        <p:nvPicPr>
          <p:cNvPr id="3" name="Picture 26">
            <a:extLst>
              <a:ext uri="{FF2B5EF4-FFF2-40B4-BE49-F238E27FC236}">
                <a16:creationId xmlns:a16="http://schemas.microsoft.com/office/drawing/2014/main" id="{3A34B230-80AC-4BBC-82EA-DE80C7A688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0587" y="851204"/>
            <a:ext cx="1476375" cy="33337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07DEEBE1-04B3-44E3-A67F-29F44A079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9982200" cy="6858000"/>
          </a:xfrm>
          <a:prstGeom prst="rect">
            <a:avLst/>
          </a:prstGeom>
        </p:spPr>
      </p:pic>
      <p:pic>
        <p:nvPicPr>
          <p:cNvPr id="16" name="Imagem 15">
            <a:extLst>
              <a:ext uri="{FF2B5EF4-FFF2-40B4-BE49-F238E27FC236}">
                <a16:creationId xmlns:a16="http://schemas.microsoft.com/office/drawing/2014/main" id="{102B691E-4D2E-406F-8F35-2DE0A4CAE8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4130" y="392731"/>
            <a:ext cx="3872752" cy="962356"/>
          </a:xfrm>
          <a:prstGeom prst="rect">
            <a:avLst/>
          </a:prstGeom>
        </p:spPr>
      </p:pic>
      <p:sp>
        <p:nvSpPr>
          <p:cNvPr id="17" name="Título 1">
            <a:extLst>
              <a:ext uri="{FF2B5EF4-FFF2-40B4-BE49-F238E27FC236}">
                <a16:creationId xmlns:a16="http://schemas.microsoft.com/office/drawing/2014/main" id="{D64ADF97-0EEF-470E-A25B-C3E0EA48121D}"/>
              </a:ext>
            </a:extLst>
          </p:cNvPr>
          <p:cNvSpPr>
            <a:spLocks noGrp="1"/>
          </p:cNvSpPr>
          <p:nvPr>
            <p:ph type="ctrTitle"/>
          </p:nvPr>
        </p:nvSpPr>
        <p:spPr>
          <a:xfrm>
            <a:off x="2362200" y="3123308"/>
            <a:ext cx="5486400" cy="552329"/>
          </a:xfrm>
        </p:spPr>
        <p:txBody>
          <a:bodyPr>
            <a:normAutofit fontScale="90000"/>
          </a:bodyPr>
          <a:lstStyle/>
          <a:p>
            <a:r>
              <a:rPr lang="en-US" sz="2500" b="1" dirty="0" err="1">
                <a:solidFill>
                  <a:schemeClr val="bg1"/>
                </a:solidFill>
                <a:latin typeface="Arial" charset="0"/>
                <a:ea typeface="Arial" charset="0"/>
                <a:cs typeface="Arial" charset="0"/>
              </a:rPr>
              <a:t>WebSIG</a:t>
            </a:r>
            <a:r>
              <a:rPr lang="en-US" sz="2500" b="1" dirty="0">
                <a:solidFill>
                  <a:schemeClr val="bg1"/>
                </a:solidFill>
                <a:latin typeface="Arial" charset="0"/>
                <a:ea typeface="Arial" charset="0"/>
                <a:cs typeface="Arial" charset="0"/>
              </a:rPr>
              <a:t> Viewer For Geographic Data</a:t>
            </a:r>
          </a:p>
        </p:txBody>
      </p:sp>
      <p:sp>
        <p:nvSpPr>
          <p:cNvPr id="20" name="Subtítulo 2">
            <a:extLst>
              <a:ext uri="{FF2B5EF4-FFF2-40B4-BE49-F238E27FC236}">
                <a16:creationId xmlns:a16="http://schemas.microsoft.com/office/drawing/2014/main" id="{643FB75B-BC9B-41C4-80CA-1E6523DC299C}"/>
              </a:ext>
            </a:extLst>
          </p:cNvPr>
          <p:cNvSpPr txBox="1">
            <a:spLocks/>
          </p:cNvSpPr>
          <p:nvPr/>
        </p:nvSpPr>
        <p:spPr>
          <a:xfrm>
            <a:off x="892549" y="5635667"/>
            <a:ext cx="3486150" cy="736461"/>
          </a:xfrm>
          <a:prstGeom prst="rect">
            <a:avLst/>
          </a:prstGeom>
        </p:spPr>
        <p:txBody>
          <a:bodyPr vert="horz" lIns="68580" tIns="34290" rIns="68580" bIns="34290" rtlCol="0">
            <a:normAutofit fontScale="2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20000"/>
              </a:lnSpc>
            </a:pPr>
            <a:r>
              <a:rPr lang="en-US" sz="4000" b="1" dirty="0">
                <a:solidFill>
                  <a:schemeClr val="bg1"/>
                </a:solidFill>
              </a:rPr>
              <a:t>21674 – António José Ribeiro Marques </a:t>
            </a:r>
          </a:p>
          <a:p>
            <a:pPr algn="l">
              <a:lnSpc>
                <a:spcPct val="120000"/>
              </a:lnSpc>
            </a:pPr>
            <a:r>
              <a:rPr lang="en-US" sz="4000" b="1" dirty="0">
                <a:solidFill>
                  <a:schemeClr val="bg1"/>
                </a:solidFill>
              </a:rPr>
              <a:t>21751 – Nelson Filipe </a:t>
            </a:r>
            <a:r>
              <a:rPr lang="en-US" sz="4000" b="1" dirty="0" err="1">
                <a:solidFill>
                  <a:schemeClr val="bg1"/>
                </a:solidFill>
              </a:rPr>
              <a:t>Faria</a:t>
            </a:r>
            <a:r>
              <a:rPr lang="en-US" sz="4000" b="1" dirty="0">
                <a:solidFill>
                  <a:schemeClr val="bg1"/>
                </a:solidFill>
              </a:rPr>
              <a:t> Campinho</a:t>
            </a:r>
          </a:p>
          <a:p>
            <a:pPr algn="l">
              <a:lnSpc>
                <a:spcPct val="170000"/>
              </a:lnSpc>
            </a:pPr>
            <a:r>
              <a:rPr lang="en-US" sz="4000" b="1" dirty="0"/>
              <a:t> </a:t>
            </a:r>
          </a:p>
          <a:p>
            <a:pPr algn="l"/>
            <a:endParaRPr lang="pt-PT" sz="1100" dirty="0">
              <a:solidFill>
                <a:schemeClr val="bg1"/>
              </a:solidFill>
              <a:latin typeface="Arial" charset="0"/>
              <a:ea typeface="Arial" charset="0"/>
              <a:cs typeface="Arial" charset="0"/>
            </a:endParaRPr>
          </a:p>
          <a:p>
            <a:pPr algn="l"/>
            <a:endParaRPr lang="pt-PT" sz="1100" dirty="0">
              <a:solidFill>
                <a:schemeClr val="bg1"/>
              </a:solidFill>
              <a:latin typeface="Arial" charset="0"/>
              <a:ea typeface="Arial" charset="0"/>
              <a:cs typeface="Arial" charset="0"/>
            </a:endParaRPr>
          </a:p>
        </p:txBody>
      </p:sp>
      <p:sp>
        <p:nvSpPr>
          <p:cNvPr id="21" name="Subtítulo 2">
            <a:extLst>
              <a:ext uri="{FF2B5EF4-FFF2-40B4-BE49-F238E27FC236}">
                <a16:creationId xmlns:a16="http://schemas.microsoft.com/office/drawing/2014/main" id="{915A2FBF-EA7E-4F82-9890-B34E3E51874E}"/>
              </a:ext>
            </a:extLst>
          </p:cNvPr>
          <p:cNvSpPr txBox="1">
            <a:spLocks/>
          </p:cNvSpPr>
          <p:nvPr/>
        </p:nvSpPr>
        <p:spPr>
          <a:xfrm>
            <a:off x="4953495" y="5615784"/>
            <a:ext cx="3486150" cy="571436"/>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pt-PT" sz="1050" dirty="0" err="1">
                <a:solidFill>
                  <a:schemeClr val="bg1"/>
                </a:solidFill>
                <a:latin typeface="Arial" charset="0"/>
                <a:ea typeface="Arial" charset="0"/>
                <a:cs typeface="Arial" charset="0"/>
              </a:rPr>
              <a:t>Orientation</a:t>
            </a:r>
            <a:endParaRPr lang="pt-PT" sz="1050" dirty="0">
              <a:solidFill>
                <a:schemeClr val="bg1"/>
              </a:solidFill>
              <a:latin typeface="Arial" charset="0"/>
              <a:ea typeface="Arial" charset="0"/>
              <a:cs typeface="Arial" charset="0"/>
            </a:endParaRPr>
          </a:p>
          <a:p>
            <a:pPr algn="l"/>
            <a:r>
              <a:rPr lang="en-US" sz="1050" b="1" dirty="0">
                <a:solidFill>
                  <a:schemeClr val="bg1"/>
                </a:solidFill>
                <a:latin typeface="Arial"/>
                <a:cs typeface="Arial"/>
              </a:rPr>
              <a:t>Coordinator</a:t>
            </a:r>
            <a:r>
              <a:rPr lang="en-US" sz="1050" b="1" dirty="0">
                <a:solidFill>
                  <a:schemeClr val="bg1"/>
                </a:solidFill>
              </a:rPr>
              <a:t>: Prof. </a:t>
            </a:r>
            <a:r>
              <a:rPr lang="en-US" sz="1050" b="1" dirty="0" err="1">
                <a:solidFill>
                  <a:schemeClr val="bg1"/>
                </a:solidFill>
              </a:rPr>
              <a:t>Coordenador</a:t>
            </a:r>
            <a:r>
              <a:rPr lang="en-US" sz="1050" b="1" dirty="0">
                <a:solidFill>
                  <a:schemeClr val="bg1"/>
                </a:solidFill>
              </a:rPr>
              <a:t> Jorge Ribeiro</a:t>
            </a:r>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a:p>
            <a:pPr algn="l"/>
            <a:endParaRPr lang="pt-PT" sz="1050" dirty="0">
              <a:solidFill>
                <a:schemeClr val="bg1"/>
              </a:solidFill>
              <a:latin typeface="Arial" charset="0"/>
              <a:ea typeface="Arial" charset="0"/>
              <a:cs typeface="Arial" charset="0"/>
            </a:endParaRPr>
          </a:p>
        </p:txBody>
      </p:sp>
      <p:sp>
        <p:nvSpPr>
          <p:cNvPr id="19" name="Subtítulo 2">
            <a:extLst>
              <a:ext uri="{FF2B5EF4-FFF2-40B4-BE49-F238E27FC236}">
                <a16:creationId xmlns:a16="http://schemas.microsoft.com/office/drawing/2014/main" id="{2D60AA11-51D5-456B-AA77-92F5C5DDDC94}"/>
              </a:ext>
            </a:extLst>
          </p:cNvPr>
          <p:cNvSpPr txBox="1">
            <a:spLocks/>
          </p:cNvSpPr>
          <p:nvPr/>
        </p:nvSpPr>
        <p:spPr>
          <a:xfrm>
            <a:off x="762000" y="6394330"/>
            <a:ext cx="8382000" cy="276444"/>
          </a:xfrm>
          <a:prstGeom prst="rect">
            <a:avLst/>
          </a:prstGeom>
        </p:spPr>
        <p:txBody>
          <a:bodyPr vert="horz" lIns="68580" tIns="34290" rIns="68580" bIns="3429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PT" sz="1100" b="1" u="sng" dirty="0" err="1">
                <a:solidFill>
                  <a:schemeClr val="bg1"/>
                </a:solidFill>
                <a:latin typeface="Arial" charset="0"/>
                <a:ea typeface="Arial" charset="0"/>
                <a:cs typeface="Arial" charset="0"/>
              </a:rPr>
              <a:t>Graduation</a:t>
            </a:r>
            <a:r>
              <a:rPr lang="pt-PT" sz="1100" b="1" u="sng" dirty="0">
                <a:solidFill>
                  <a:schemeClr val="bg1"/>
                </a:solidFill>
                <a:latin typeface="Arial" charset="0"/>
                <a:ea typeface="Arial" charset="0"/>
                <a:cs typeface="Arial" charset="0"/>
              </a:rPr>
              <a:t> in </a:t>
            </a:r>
            <a:r>
              <a:rPr lang="pt-PT" sz="1100" b="1" u="sng" dirty="0" err="1">
                <a:solidFill>
                  <a:schemeClr val="bg1"/>
                </a:solidFill>
                <a:latin typeface="Arial" charset="0"/>
                <a:ea typeface="Arial" charset="0"/>
                <a:cs typeface="Arial" charset="0"/>
              </a:rPr>
              <a:t>Informatics</a:t>
            </a:r>
            <a:r>
              <a:rPr lang="pt-PT" sz="1100" b="1" u="sng" dirty="0">
                <a:solidFill>
                  <a:schemeClr val="bg1"/>
                </a:solidFill>
                <a:latin typeface="Arial" charset="0"/>
                <a:ea typeface="Arial" charset="0"/>
                <a:cs typeface="Arial" charset="0"/>
              </a:rPr>
              <a:t> </a:t>
            </a:r>
            <a:r>
              <a:rPr lang="en-GB" sz="1100" b="1" u="sng" dirty="0">
                <a:solidFill>
                  <a:schemeClr val="bg1"/>
                </a:solidFill>
                <a:latin typeface="Arial" charset="0"/>
                <a:ea typeface="Arial" charset="0"/>
                <a:cs typeface="Arial" charset="0"/>
              </a:rPr>
              <a:t>Engineering</a:t>
            </a:r>
            <a:r>
              <a:rPr lang="pt-PT" sz="1100" b="1" u="sng" dirty="0">
                <a:solidFill>
                  <a:schemeClr val="bg1"/>
                </a:solidFill>
                <a:latin typeface="Arial" charset="0"/>
                <a:ea typeface="Arial" charset="0"/>
                <a:cs typeface="Arial" charset="0"/>
              </a:rPr>
              <a:t> </a:t>
            </a:r>
            <a:r>
              <a:rPr lang="pt-PT" sz="1100" dirty="0">
                <a:solidFill>
                  <a:schemeClr val="bg1"/>
                </a:solidFill>
                <a:latin typeface="Arial" charset="0"/>
                <a:ea typeface="Arial" charset="0"/>
                <a:cs typeface="Arial" charset="0"/>
              </a:rPr>
              <a:t>| Escola Superior de Tecnologia e Gestão| </a:t>
            </a:r>
            <a:r>
              <a:rPr lang="pt-PT" sz="1100" dirty="0" err="1">
                <a:solidFill>
                  <a:schemeClr val="bg1"/>
                </a:solidFill>
                <a:latin typeface="Arial" charset="0"/>
                <a:ea typeface="Arial" charset="0"/>
                <a:cs typeface="Arial" charset="0"/>
              </a:rPr>
              <a:t>Course</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Unit</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System</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Integration</a:t>
            </a:r>
            <a:r>
              <a:rPr lang="pt-PT" sz="1100" dirty="0">
                <a:solidFill>
                  <a:schemeClr val="bg1"/>
                </a:solidFill>
                <a:latin typeface="Arial" charset="0"/>
                <a:ea typeface="Arial" charset="0"/>
                <a:cs typeface="Arial" charset="0"/>
              </a:rPr>
              <a:t> | </a:t>
            </a:r>
            <a:r>
              <a:rPr lang="pt-PT" sz="1100" dirty="0" err="1">
                <a:solidFill>
                  <a:schemeClr val="bg1"/>
                </a:solidFill>
                <a:latin typeface="Arial" charset="0"/>
                <a:ea typeface="Arial" charset="0"/>
                <a:cs typeface="Arial" charset="0"/>
              </a:rPr>
              <a:t>School</a:t>
            </a:r>
            <a:r>
              <a:rPr lang="pt-PT" sz="1100" dirty="0">
                <a:solidFill>
                  <a:schemeClr val="bg1"/>
                </a:solidFill>
                <a:latin typeface="Arial" charset="0"/>
                <a:ea typeface="Arial" charset="0"/>
                <a:cs typeface="Arial" charset="0"/>
              </a:rPr>
              <a:t> </a:t>
            </a:r>
            <a:r>
              <a:rPr lang="pt-PT" sz="1100" dirty="0" err="1">
                <a:solidFill>
                  <a:schemeClr val="bg1"/>
                </a:solidFill>
                <a:latin typeface="Arial" charset="0"/>
                <a:ea typeface="Arial" charset="0"/>
                <a:cs typeface="Arial" charset="0"/>
              </a:rPr>
              <a:t>Year</a:t>
            </a:r>
            <a:r>
              <a:rPr lang="pt-PT" sz="1100" dirty="0">
                <a:solidFill>
                  <a:schemeClr val="bg1"/>
                </a:solidFill>
                <a:latin typeface="Arial" charset="0"/>
                <a:ea typeface="Arial" charset="0"/>
                <a:cs typeface="Arial" charset="0"/>
              </a:rPr>
              <a:t>: 2020/2021</a:t>
            </a:r>
          </a:p>
        </p:txBody>
      </p:sp>
    </p:spTree>
    <p:extLst>
      <p:ext uri="{BB962C8B-B14F-4D97-AF65-F5344CB8AC3E}">
        <p14:creationId xmlns:p14="http://schemas.microsoft.com/office/powerpoint/2010/main" val="2216019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 </a:t>
            </a:r>
            <a:r>
              <a:rPr lang="pt-PT" sz="2000" b="1" dirty="0">
                <a:effectLst>
                  <a:outerShdw blurRad="38100" dist="38100" dir="2700000" algn="tl">
                    <a:srgbClr val="C0C0C0"/>
                  </a:outerShdw>
                </a:effectLst>
                <a:latin typeface="Arial" charset="0"/>
              </a:rPr>
              <a:t>PostgreSQL and GeoServer</a:t>
            </a: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7</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2" name="CaixaDeTexto 11">
            <a:extLst>
              <a:ext uri="{FF2B5EF4-FFF2-40B4-BE49-F238E27FC236}">
                <a16:creationId xmlns:a16="http://schemas.microsoft.com/office/drawing/2014/main" id="{E11EED7C-F203-447C-8DD1-A9C2FABC7866}"/>
              </a:ext>
            </a:extLst>
          </p:cNvPr>
          <p:cNvSpPr txBox="1"/>
          <p:nvPr/>
        </p:nvSpPr>
        <p:spPr>
          <a:xfrm>
            <a:off x="419100" y="1087714"/>
            <a:ext cx="8305800" cy="2230739"/>
          </a:xfrm>
          <a:prstGeom prst="rect">
            <a:avLst/>
          </a:prstGeom>
          <a:noFill/>
          <a:ln>
            <a:noFill/>
          </a:ln>
        </p:spPr>
        <p:txBody>
          <a:bodyPr wrap="square" rtlCol="0">
            <a:spAutoFit/>
          </a:bodyPr>
          <a:lstStyle/>
          <a:p>
            <a:pPr>
              <a:lnSpc>
                <a:spcPct val="200000"/>
              </a:lnSpc>
            </a:pPr>
            <a:r>
              <a:rPr lang="en-US" i="1" dirty="0">
                <a:solidFill>
                  <a:srgbClr val="FFC000"/>
                </a:solidFill>
                <a:latin typeface="Arial"/>
                <a:cs typeface="Arial"/>
              </a:rPr>
              <a:t>■</a:t>
            </a:r>
            <a:r>
              <a:rPr lang="pt-PT" dirty="0"/>
              <a:t> PostgreSQL is an open-source relational database system that is compatible with operation relating to geographic information, allowing to perform not on the regular queries that any database system allows but also to performs queries to tables that contain geographic information. These operations are enables because of PostGIS</a:t>
            </a:r>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8" name="Imagem 17">
            <a:extLst>
              <a:ext uri="{FF2B5EF4-FFF2-40B4-BE49-F238E27FC236}">
                <a16:creationId xmlns:a16="http://schemas.microsoft.com/office/drawing/2014/main" id="{C42AE581-F6B9-4DB0-9AC1-F80439D62193}"/>
              </a:ext>
            </a:extLst>
          </p:cNvPr>
          <p:cNvPicPr/>
          <p:nvPr/>
        </p:nvPicPr>
        <p:blipFill>
          <a:blip r:embed="rId6">
            <a:extLst>
              <a:ext uri="{28A0092B-C50C-407E-A947-70E740481C1C}">
                <a14:useLocalDpi xmlns:a14="http://schemas.microsoft.com/office/drawing/2010/main" val="0"/>
              </a:ext>
            </a:extLst>
          </a:blip>
          <a:stretch>
            <a:fillRect/>
          </a:stretch>
        </p:blipFill>
        <p:spPr>
          <a:xfrm>
            <a:off x="1104900" y="3476238"/>
            <a:ext cx="6934200" cy="1617665"/>
          </a:xfrm>
          <a:prstGeom prst="rect">
            <a:avLst/>
          </a:prstGeom>
        </p:spPr>
      </p:pic>
      <p:cxnSp>
        <p:nvCxnSpPr>
          <p:cNvPr id="19" name="Conexão reta unidirecional 41">
            <a:extLst>
              <a:ext uri="{FF2B5EF4-FFF2-40B4-BE49-F238E27FC236}">
                <a16:creationId xmlns:a16="http://schemas.microsoft.com/office/drawing/2014/main" id="{8837CDE9-2032-430F-8E53-6BD4DD59F895}"/>
              </a:ext>
            </a:extLst>
          </p:cNvPr>
          <p:cNvCxnSpPr/>
          <p:nvPr/>
        </p:nvCxnSpPr>
        <p:spPr>
          <a:xfrm flipH="1">
            <a:off x="4857115" y="4874259"/>
            <a:ext cx="371475" cy="46672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0" name="Caixa de texto 43">
            <a:extLst>
              <a:ext uri="{FF2B5EF4-FFF2-40B4-BE49-F238E27FC236}">
                <a16:creationId xmlns:a16="http://schemas.microsoft.com/office/drawing/2014/main" id="{340E7D4C-479E-4755-9C65-21292CEEF104}"/>
              </a:ext>
            </a:extLst>
          </p:cNvPr>
          <p:cNvSpPr txBox="1"/>
          <p:nvPr/>
        </p:nvSpPr>
        <p:spPr>
          <a:xfrm>
            <a:off x="3886200" y="5273674"/>
            <a:ext cx="1962150" cy="4953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pt-PT" sz="1200" b="1">
                <a:effectLst/>
                <a:latin typeface="Calibri" panose="020F0502020204030204" pitchFamily="34" charset="0"/>
                <a:ea typeface="Times New Roman" panose="02020603050405020304" pitchFamily="18" charset="0"/>
              </a:rPr>
              <a:t>Geometry enabled with postgis</a:t>
            </a:r>
            <a:endParaRPr lang="pt-PT" sz="12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665305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 </a:t>
            </a:r>
            <a:r>
              <a:rPr lang="pt-PT" sz="2000" b="1" dirty="0">
                <a:effectLst>
                  <a:outerShdw blurRad="38100" dist="38100" dir="2700000" algn="tl">
                    <a:srgbClr val="C0C0C0"/>
                  </a:outerShdw>
                </a:effectLst>
                <a:latin typeface="Arial" charset="0"/>
              </a:rPr>
              <a:t>PostgreSQL and GeoServer</a:t>
            </a: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8</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2" name="CaixaDeTexto 11">
            <a:extLst>
              <a:ext uri="{FF2B5EF4-FFF2-40B4-BE49-F238E27FC236}">
                <a16:creationId xmlns:a16="http://schemas.microsoft.com/office/drawing/2014/main" id="{E11EED7C-F203-447C-8DD1-A9C2FABC7866}"/>
              </a:ext>
            </a:extLst>
          </p:cNvPr>
          <p:cNvSpPr txBox="1"/>
          <p:nvPr/>
        </p:nvSpPr>
        <p:spPr>
          <a:xfrm>
            <a:off x="419100" y="1087714"/>
            <a:ext cx="8305800" cy="2784737"/>
          </a:xfrm>
          <a:prstGeom prst="rect">
            <a:avLst/>
          </a:prstGeom>
          <a:noFill/>
          <a:ln>
            <a:noFill/>
          </a:ln>
        </p:spPr>
        <p:txBody>
          <a:bodyPr wrap="square" rtlCol="0">
            <a:spAutoFit/>
          </a:bodyPr>
          <a:lstStyle/>
          <a:p>
            <a:pPr>
              <a:lnSpc>
                <a:spcPct val="200000"/>
              </a:lnSpc>
            </a:pPr>
            <a:r>
              <a:rPr lang="en-US" i="1" dirty="0">
                <a:solidFill>
                  <a:srgbClr val="FFC000"/>
                </a:solidFill>
                <a:latin typeface="Arial"/>
                <a:cs typeface="Arial"/>
              </a:rPr>
              <a:t>■</a:t>
            </a:r>
            <a:r>
              <a:rPr lang="pt-PT" dirty="0"/>
              <a:t> In order to allow the open-source map to interact with data provided by PostgreSQL a server, that it’s also compatible with geographic data, is required. Such server used on the project is GeoServer. It uses information contained on the database to create layers that later are imported into the map (depending on the task performed on the map) and renders it. </a:t>
            </a:r>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21" name="Imagem 20">
            <a:extLst>
              <a:ext uri="{FF2B5EF4-FFF2-40B4-BE49-F238E27FC236}">
                <a16:creationId xmlns:a16="http://schemas.microsoft.com/office/drawing/2014/main" id="{3687DAB3-51D0-4691-BE9C-D1F929B2E1D7}"/>
              </a:ext>
            </a:extLst>
          </p:cNvPr>
          <p:cNvPicPr/>
          <p:nvPr/>
        </p:nvPicPr>
        <p:blipFill>
          <a:blip r:embed="rId6"/>
          <a:stretch>
            <a:fillRect/>
          </a:stretch>
        </p:blipFill>
        <p:spPr>
          <a:xfrm>
            <a:off x="990600" y="3962066"/>
            <a:ext cx="7000053" cy="2251707"/>
          </a:xfrm>
          <a:prstGeom prst="rect">
            <a:avLst/>
          </a:prstGeom>
        </p:spPr>
      </p:pic>
    </p:spTree>
    <p:extLst>
      <p:ext uri="{BB962C8B-B14F-4D97-AF65-F5344CB8AC3E}">
        <p14:creationId xmlns:p14="http://schemas.microsoft.com/office/powerpoint/2010/main" val="138403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Line 12"/>
          <p:cNvSpPr>
            <a:spLocks noChangeShapeType="1"/>
          </p:cNvSpPr>
          <p:nvPr/>
        </p:nvSpPr>
        <p:spPr bwMode="auto">
          <a:xfrm>
            <a:off x="0" y="981075"/>
            <a:ext cx="9150350" cy="0"/>
          </a:xfrm>
          <a:prstGeom prst="line">
            <a:avLst/>
          </a:prstGeom>
          <a:noFill/>
          <a:ln w="9525">
            <a:solidFill>
              <a:srgbClr val="FF9900"/>
            </a:solidFill>
            <a:round/>
            <a:headEnd/>
            <a:tailEnd/>
          </a:ln>
        </p:spPr>
        <p:txBody>
          <a:bodyPr/>
          <a:lstStyle/>
          <a:p>
            <a:endParaRPr lang="pt-PT"/>
          </a:p>
        </p:txBody>
      </p:sp>
      <p:sp>
        <p:nvSpPr>
          <p:cNvPr id="9229" name="Text Box 13"/>
          <p:cNvSpPr txBox="1">
            <a:spLocks noChangeArrowheads="1"/>
          </p:cNvSpPr>
          <p:nvPr/>
        </p:nvSpPr>
        <p:spPr bwMode="auto">
          <a:xfrm>
            <a:off x="306388" y="557213"/>
            <a:ext cx="6981825" cy="400050"/>
          </a:xfrm>
          <a:prstGeom prst="rect">
            <a:avLst/>
          </a:prstGeom>
          <a:noFill/>
          <a:ln w="9525">
            <a:noFill/>
            <a:miter lim="800000"/>
            <a:headEnd/>
            <a:tailEnd/>
          </a:ln>
          <a:effectLst/>
        </p:spPr>
        <p:txBody>
          <a:bodyPr>
            <a:spAutoFit/>
          </a:bodyPr>
          <a:lstStyle/>
          <a:p>
            <a:pPr>
              <a:spcBef>
                <a:spcPct val="50000"/>
              </a:spcBef>
              <a:defRPr/>
            </a:pPr>
            <a:r>
              <a:rPr lang="pt-PT" sz="2000" b="1" dirty="0">
                <a:solidFill>
                  <a:srgbClr val="C00000"/>
                </a:solidFill>
                <a:effectLst>
                  <a:outerShdw blurRad="38100" dist="38100" dir="2700000" algn="tl">
                    <a:srgbClr val="C0C0C0"/>
                  </a:outerShdw>
                </a:effectLst>
                <a:latin typeface="Arial"/>
                <a:cs typeface="Arial"/>
              </a:rPr>
              <a:t>■</a:t>
            </a:r>
            <a:r>
              <a:rPr lang="pt-PT" sz="2000" b="1" dirty="0">
                <a:effectLst>
                  <a:outerShdw blurRad="38100" dist="38100" dir="2700000" algn="tl">
                    <a:srgbClr val="C0C0C0"/>
                  </a:outerShdw>
                </a:effectLst>
                <a:latin typeface="Arial"/>
                <a:cs typeface="Arial"/>
              </a:rPr>
              <a:t> 3.1. </a:t>
            </a:r>
            <a:r>
              <a:rPr lang="pt-PT" sz="2000" b="1" dirty="0">
                <a:effectLst>
                  <a:outerShdw blurRad="38100" dist="38100" dir="2700000" algn="tl">
                    <a:srgbClr val="C0C0C0"/>
                  </a:outerShdw>
                </a:effectLst>
                <a:latin typeface="Arial" charset="0"/>
              </a:rPr>
              <a:t>PostgreSQL installation</a:t>
            </a:r>
          </a:p>
        </p:txBody>
      </p:sp>
      <p:sp>
        <p:nvSpPr>
          <p:cNvPr id="10247" name="Line 15"/>
          <p:cNvSpPr>
            <a:spLocks noChangeShapeType="1"/>
          </p:cNvSpPr>
          <p:nvPr/>
        </p:nvSpPr>
        <p:spPr bwMode="auto">
          <a:xfrm>
            <a:off x="250825" y="0"/>
            <a:ext cx="0" cy="765175"/>
          </a:xfrm>
          <a:prstGeom prst="line">
            <a:avLst/>
          </a:prstGeom>
          <a:noFill/>
          <a:ln w="25400">
            <a:solidFill>
              <a:schemeClr val="tx1"/>
            </a:solidFill>
            <a:round/>
            <a:headEnd/>
            <a:tailEnd/>
          </a:ln>
        </p:spPr>
        <p:txBody>
          <a:bodyPr/>
          <a:lstStyle/>
          <a:p>
            <a:endParaRPr lang="pt-PT"/>
          </a:p>
        </p:txBody>
      </p:sp>
      <p:sp>
        <p:nvSpPr>
          <p:cNvPr id="9237" name="Text Box 21"/>
          <p:cNvSpPr txBox="1">
            <a:spLocks noChangeArrowheads="1"/>
          </p:cNvSpPr>
          <p:nvPr/>
        </p:nvSpPr>
        <p:spPr bwMode="auto">
          <a:xfrm>
            <a:off x="260350" y="44450"/>
            <a:ext cx="6981825" cy="304800"/>
          </a:xfrm>
          <a:prstGeom prst="rect">
            <a:avLst/>
          </a:prstGeom>
          <a:noFill/>
          <a:ln w="9525">
            <a:noFill/>
            <a:miter lim="800000"/>
            <a:headEnd/>
            <a:tailEnd/>
          </a:ln>
          <a:effectLst/>
        </p:spPr>
        <p:txBody>
          <a:bodyPr>
            <a:spAutoFit/>
          </a:bodyPr>
          <a:lstStyle/>
          <a:p>
            <a:pPr>
              <a:spcBef>
                <a:spcPct val="50000"/>
              </a:spcBef>
              <a:defRPr/>
            </a:pPr>
            <a:endParaRPr lang="pt-PT" sz="1400" b="1" dirty="0">
              <a:solidFill>
                <a:srgbClr val="FF3300"/>
              </a:solidFill>
              <a:effectLst>
                <a:outerShdw blurRad="38100" dist="38100" dir="2700000" algn="tl">
                  <a:srgbClr val="C0C0C0"/>
                </a:outerShdw>
              </a:effectLst>
              <a:latin typeface="Arial" charset="0"/>
            </a:endParaRPr>
          </a:p>
        </p:txBody>
      </p:sp>
      <p:sp>
        <p:nvSpPr>
          <p:cNvPr id="4" name="Line 9">
            <a:extLst>
              <a:ext uri="{FF2B5EF4-FFF2-40B4-BE49-F238E27FC236}">
                <a16:creationId xmlns:a16="http://schemas.microsoft.com/office/drawing/2014/main" id="{94CFBC5A-2BEC-4B95-9122-2517652F119E}"/>
              </a:ext>
            </a:extLst>
          </p:cNvPr>
          <p:cNvSpPr>
            <a:spLocks noChangeShapeType="1"/>
          </p:cNvSpPr>
          <p:nvPr/>
        </p:nvSpPr>
        <p:spPr bwMode="auto">
          <a:xfrm>
            <a:off x="0" y="6400800"/>
            <a:ext cx="9150350" cy="0"/>
          </a:xfrm>
          <a:prstGeom prst="line">
            <a:avLst/>
          </a:prstGeom>
          <a:noFill/>
          <a:ln w="9525">
            <a:solidFill>
              <a:srgbClr val="FF9900"/>
            </a:solidFill>
            <a:round/>
            <a:headEnd/>
            <a:tailEnd/>
          </a:ln>
        </p:spPr>
        <p:txBody>
          <a:bodyPr/>
          <a:lstStyle/>
          <a:p>
            <a:endParaRPr lang="pt-PT"/>
          </a:p>
        </p:txBody>
      </p:sp>
      <p:sp>
        <p:nvSpPr>
          <p:cNvPr id="5" name="Text Box 10">
            <a:extLst>
              <a:ext uri="{FF2B5EF4-FFF2-40B4-BE49-F238E27FC236}">
                <a16:creationId xmlns:a16="http://schemas.microsoft.com/office/drawing/2014/main" id="{056A0BF7-C320-484A-B082-E75682DDC92B}"/>
              </a:ext>
            </a:extLst>
          </p:cNvPr>
          <p:cNvSpPr txBox="1">
            <a:spLocks noChangeArrowheads="1"/>
          </p:cNvSpPr>
          <p:nvPr/>
        </p:nvSpPr>
        <p:spPr bwMode="auto">
          <a:xfrm>
            <a:off x="8288338" y="6296025"/>
            <a:ext cx="827087" cy="366713"/>
          </a:xfrm>
          <a:prstGeom prst="rect">
            <a:avLst/>
          </a:prstGeom>
          <a:noFill/>
          <a:ln w="9525">
            <a:noFill/>
            <a:miter lim="800000"/>
            <a:headEnd/>
            <a:tailEnd/>
          </a:ln>
        </p:spPr>
        <p:txBody>
          <a:bodyPr>
            <a:spAutoFit/>
          </a:bodyPr>
          <a:lstStyle/>
          <a:p>
            <a:pPr>
              <a:spcBef>
                <a:spcPct val="50000"/>
              </a:spcBef>
            </a:pPr>
            <a:endParaRPr lang="pt-PT"/>
          </a:p>
        </p:txBody>
      </p:sp>
      <p:sp>
        <p:nvSpPr>
          <p:cNvPr id="6" name="Rectangle 11">
            <a:extLst>
              <a:ext uri="{FF2B5EF4-FFF2-40B4-BE49-F238E27FC236}">
                <a16:creationId xmlns:a16="http://schemas.microsoft.com/office/drawing/2014/main" id="{3FA1D4C1-DF59-4837-AE58-6FCE52699B3E}"/>
              </a:ext>
            </a:extLst>
          </p:cNvPr>
          <p:cNvSpPr>
            <a:spLocks noChangeArrowheads="1"/>
          </p:cNvSpPr>
          <p:nvPr/>
        </p:nvSpPr>
        <p:spPr bwMode="auto">
          <a:xfrm>
            <a:off x="8207375" y="6597650"/>
            <a:ext cx="936625" cy="260350"/>
          </a:xfrm>
          <a:prstGeom prst="rect">
            <a:avLst/>
          </a:prstGeom>
          <a:noFill/>
          <a:ln w="9525">
            <a:noFill/>
            <a:miter lim="800000"/>
            <a:headEnd/>
            <a:tailEnd/>
          </a:ln>
        </p:spPr>
        <p:txBody>
          <a:bodyPr anchor="ctr"/>
          <a:lstStyle/>
          <a:p>
            <a:pPr algn="ctr"/>
            <a:r>
              <a:rPr lang="pt-PT" sz="1000" dirty="0"/>
              <a:t>- </a:t>
            </a:r>
            <a:fld id="{1234D2FF-8FB9-47A1-B8C9-42A5F500BA2F}" type="slidenum">
              <a:rPr lang="pt-PT" sz="1000"/>
              <a:pPr algn="ctr"/>
              <a:t>9</a:t>
            </a:fld>
            <a:r>
              <a:rPr lang="pt-PT" sz="1000" dirty="0"/>
              <a:t> -</a:t>
            </a:r>
          </a:p>
        </p:txBody>
      </p:sp>
      <p:pic>
        <p:nvPicPr>
          <p:cNvPr id="8" name="Imagem 7">
            <a:extLst>
              <a:ext uri="{FF2B5EF4-FFF2-40B4-BE49-F238E27FC236}">
                <a16:creationId xmlns:a16="http://schemas.microsoft.com/office/drawing/2014/main" id="{C729AE39-629D-4E40-BCB8-327F4A124A93}"/>
              </a:ext>
            </a:extLst>
          </p:cNvPr>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6194593" y="6435094"/>
            <a:ext cx="2093745" cy="366709"/>
          </a:xfrm>
          <a:prstGeom prst="rect">
            <a:avLst/>
          </a:prstGeom>
          <a:noFill/>
          <a:ln>
            <a:noFill/>
          </a:ln>
        </p:spPr>
      </p:pic>
      <p:pic>
        <p:nvPicPr>
          <p:cNvPr id="9" name="Picture 41" descr="logotipo - ipvc">
            <a:extLst>
              <a:ext uri="{FF2B5EF4-FFF2-40B4-BE49-F238E27FC236}">
                <a16:creationId xmlns:a16="http://schemas.microsoft.com/office/drawing/2014/main" id="{32DE9A58-5065-4355-8E2A-9B42B274F742}"/>
              </a:ext>
            </a:extLst>
          </p:cNvPr>
          <p:cNvPicPr>
            <a:picLocks noChangeAspect="1" noChangeArrowheads="1"/>
          </p:cNvPicPr>
          <p:nvPr/>
        </p:nvPicPr>
        <p:blipFill>
          <a:blip r:embed="rId5" cstate="print"/>
          <a:srcRect/>
          <a:stretch>
            <a:fillRect/>
          </a:stretch>
        </p:blipFill>
        <p:spPr bwMode="auto">
          <a:xfrm>
            <a:off x="8229600" y="228600"/>
            <a:ext cx="603250" cy="675640"/>
          </a:xfrm>
          <a:prstGeom prst="rect">
            <a:avLst/>
          </a:prstGeom>
          <a:noFill/>
          <a:ln w="9525">
            <a:noFill/>
            <a:miter lim="800000"/>
            <a:headEnd/>
            <a:tailEnd/>
          </a:ln>
        </p:spPr>
      </p:pic>
      <p:sp>
        <p:nvSpPr>
          <p:cNvPr id="10" name="Rectângulo 19">
            <a:extLst>
              <a:ext uri="{FF2B5EF4-FFF2-40B4-BE49-F238E27FC236}">
                <a16:creationId xmlns:a16="http://schemas.microsoft.com/office/drawing/2014/main" id="{C8C35760-5595-49CF-873B-8B85679D3FCE}"/>
              </a:ext>
            </a:extLst>
          </p:cNvPr>
          <p:cNvSpPr/>
          <p:nvPr/>
        </p:nvSpPr>
        <p:spPr>
          <a:xfrm>
            <a:off x="4673225" y="132281"/>
            <a:ext cx="3505200" cy="261610"/>
          </a:xfrm>
          <a:prstGeom prst="rect">
            <a:avLst/>
          </a:prstGeom>
        </p:spPr>
        <p:txBody>
          <a:bodyPr wrap="square">
            <a:spAutoFit/>
          </a:bodyPr>
          <a:lstStyle/>
          <a:p>
            <a:pPr algn="r"/>
            <a:r>
              <a:rPr lang="pt-PT" sz="1100" b="1" cap="all" dirty="0" err="1"/>
              <a:t>Graduation</a:t>
            </a:r>
            <a:r>
              <a:rPr lang="pt-PT" sz="1100" b="1" cap="all" dirty="0"/>
              <a:t> IN </a:t>
            </a:r>
            <a:r>
              <a:rPr lang="pt-PT" sz="1100" b="1" cap="all" dirty="0" err="1"/>
              <a:t>Informatics</a:t>
            </a:r>
            <a:r>
              <a:rPr lang="pt-PT" sz="1100" b="1" cap="all" dirty="0"/>
              <a:t> </a:t>
            </a:r>
            <a:r>
              <a:rPr lang="pt-PT" sz="1100" b="1" cap="all" dirty="0" err="1"/>
              <a:t>engineering</a:t>
            </a:r>
            <a:endParaRPr lang="pt-PT" sz="1100" dirty="0"/>
          </a:p>
        </p:txBody>
      </p:sp>
      <p:sp>
        <p:nvSpPr>
          <p:cNvPr id="15" name="Rectângulo 10">
            <a:extLst>
              <a:ext uri="{FF2B5EF4-FFF2-40B4-BE49-F238E27FC236}">
                <a16:creationId xmlns:a16="http://schemas.microsoft.com/office/drawing/2014/main" id="{38EBC030-03C5-4550-8E6B-E02CBEEFEC2E}"/>
              </a:ext>
            </a:extLst>
          </p:cNvPr>
          <p:cNvSpPr>
            <a:spLocks noChangeArrowheads="1"/>
          </p:cNvSpPr>
          <p:nvPr/>
        </p:nvSpPr>
        <p:spPr bwMode="auto">
          <a:xfrm>
            <a:off x="0" y="6400800"/>
            <a:ext cx="5943600" cy="299313"/>
          </a:xfrm>
          <a:prstGeom prst="rect">
            <a:avLst/>
          </a:prstGeom>
          <a:noFill/>
          <a:ln w="9525">
            <a:noFill/>
            <a:miter lim="800000"/>
            <a:headEnd/>
            <a:tailEnd/>
          </a:ln>
        </p:spPr>
        <p:txBody>
          <a:bodyPr wrap="square">
            <a:spAutoFit/>
          </a:bodyPr>
          <a:lstStyle/>
          <a:p>
            <a:pPr>
              <a:lnSpc>
                <a:spcPct val="150000"/>
              </a:lnSpc>
            </a:pPr>
            <a:r>
              <a:rPr lang="pt-PT" sz="1000" b="1" dirty="0"/>
              <a:t>@2020/2021 – António Marques – 21674 and Nelson Campinho – 21751 – WebSIG viewer for geograpic data </a:t>
            </a:r>
            <a:r>
              <a:rPr lang="pt-PT" sz="1000" b="1" i="1" dirty="0">
                <a:solidFill>
                  <a:srgbClr val="C00000"/>
                </a:solidFill>
              </a:rPr>
              <a:t> </a:t>
            </a:r>
          </a:p>
        </p:txBody>
      </p:sp>
      <p:sp>
        <p:nvSpPr>
          <p:cNvPr id="16" name="Rectângulo 14">
            <a:extLst>
              <a:ext uri="{FF2B5EF4-FFF2-40B4-BE49-F238E27FC236}">
                <a16:creationId xmlns:a16="http://schemas.microsoft.com/office/drawing/2014/main" id="{3E3B633D-34DC-4F49-B47B-01D8EE9D6C61}"/>
              </a:ext>
            </a:extLst>
          </p:cNvPr>
          <p:cNvSpPr/>
          <p:nvPr/>
        </p:nvSpPr>
        <p:spPr>
          <a:xfrm>
            <a:off x="6312925" y="454025"/>
            <a:ext cx="1975413" cy="369332"/>
          </a:xfrm>
          <a:prstGeom prst="rect">
            <a:avLst/>
          </a:prstGeom>
        </p:spPr>
        <p:txBody>
          <a:bodyPr wrap="none">
            <a:spAutoFit/>
          </a:bodyPr>
          <a:lstStyle/>
          <a:p>
            <a:pPr>
              <a:spcBef>
                <a:spcPct val="50000"/>
              </a:spcBef>
              <a:defRPr/>
            </a:pPr>
            <a:r>
              <a:rPr lang="pt-PT" b="1" dirty="0">
                <a:solidFill>
                  <a:srgbClr val="FF3300"/>
                </a:solidFill>
                <a:effectLst>
                  <a:outerShdw blurRad="38100" dist="38100" dir="2700000" algn="tl">
                    <a:srgbClr val="C0C0C0"/>
                  </a:outerShdw>
                </a:effectLst>
              </a:rPr>
              <a:t>System Integration</a:t>
            </a:r>
          </a:p>
        </p:txBody>
      </p:sp>
      <p:pic>
        <p:nvPicPr>
          <p:cNvPr id="17" name="Imagem 16">
            <a:extLst>
              <a:ext uri="{FF2B5EF4-FFF2-40B4-BE49-F238E27FC236}">
                <a16:creationId xmlns:a16="http://schemas.microsoft.com/office/drawing/2014/main" id="{192F1F4F-39CA-4AD9-870A-215E2F6DF57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33240" y="2399510"/>
            <a:ext cx="4520825" cy="3512584"/>
          </a:xfrm>
          <a:prstGeom prst="rect">
            <a:avLst/>
          </a:prstGeom>
          <a:noFill/>
          <a:ln>
            <a:noFill/>
          </a:ln>
        </p:spPr>
      </p:pic>
      <p:pic>
        <p:nvPicPr>
          <p:cNvPr id="18" name="Imagem 17">
            <a:extLst>
              <a:ext uri="{FF2B5EF4-FFF2-40B4-BE49-F238E27FC236}">
                <a16:creationId xmlns:a16="http://schemas.microsoft.com/office/drawing/2014/main" id="{5E94A567-B0F4-4381-A1A9-B25FF9CD4EE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4708150" y="2343313"/>
            <a:ext cx="4442200" cy="3533599"/>
          </a:xfrm>
          <a:prstGeom prst="rect">
            <a:avLst/>
          </a:prstGeom>
          <a:noFill/>
          <a:ln>
            <a:noFill/>
          </a:ln>
        </p:spPr>
      </p:pic>
      <p:sp>
        <p:nvSpPr>
          <p:cNvPr id="2" name="CaixaDeTexto 1">
            <a:extLst>
              <a:ext uri="{FF2B5EF4-FFF2-40B4-BE49-F238E27FC236}">
                <a16:creationId xmlns:a16="http://schemas.microsoft.com/office/drawing/2014/main" id="{A90CC66C-2BFF-4980-A622-C6D8F75B5ABD}"/>
              </a:ext>
            </a:extLst>
          </p:cNvPr>
          <p:cNvSpPr txBox="1"/>
          <p:nvPr/>
        </p:nvSpPr>
        <p:spPr>
          <a:xfrm>
            <a:off x="457200" y="1219200"/>
            <a:ext cx="8153400" cy="369332"/>
          </a:xfrm>
          <a:prstGeom prst="rect">
            <a:avLst/>
          </a:prstGeom>
          <a:noFill/>
        </p:spPr>
        <p:txBody>
          <a:bodyPr wrap="square" rtlCol="0">
            <a:spAutoFit/>
          </a:bodyPr>
          <a:lstStyle/>
          <a:p>
            <a:r>
              <a:rPr lang="pt-PT" dirty="0"/>
              <a:t>This chapter is dedicated to the installation of PostgreSQL and enabling PostGIS</a:t>
            </a:r>
          </a:p>
        </p:txBody>
      </p:sp>
      <p:sp>
        <p:nvSpPr>
          <p:cNvPr id="3" name="Retângulo 2">
            <a:extLst>
              <a:ext uri="{FF2B5EF4-FFF2-40B4-BE49-F238E27FC236}">
                <a16:creationId xmlns:a16="http://schemas.microsoft.com/office/drawing/2014/main" id="{8DB04FD8-DED1-4160-ABDD-08346FF482BA}"/>
              </a:ext>
            </a:extLst>
          </p:cNvPr>
          <p:cNvSpPr/>
          <p:nvPr/>
        </p:nvSpPr>
        <p:spPr>
          <a:xfrm>
            <a:off x="6477000" y="3962400"/>
            <a:ext cx="9906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1" name="Conector de Seta Reta 10">
            <a:extLst>
              <a:ext uri="{FF2B5EF4-FFF2-40B4-BE49-F238E27FC236}">
                <a16:creationId xmlns:a16="http://schemas.microsoft.com/office/drawing/2014/main" id="{ECABD1D9-AB22-481A-A137-CCD5C01423A8}"/>
              </a:ext>
            </a:extLst>
          </p:cNvPr>
          <p:cNvCxnSpPr/>
          <p:nvPr/>
        </p:nvCxnSpPr>
        <p:spPr>
          <a:xfrm>
            <a:off x="6858000" y="4343400"/>
            <a:ext cx="0" cy="30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AD8A185A-3408-4B14-BA05-CC34B64E329C}"/>
              </a:ext>
            </a:extLst>
          </p:cNvPr>
          <p:cNvSpPr txBox="1"/>
          <p:nvPr/>
        </p:nvSpPr>
        <p:spPr>
          <a:xfrm>
            <a:off x="5943600" y="4706627"/>
            <a:ext cx="2133591" cy="923330"/>
          </a:xfrm>
          <a:prstGeom prst="rect">
            <a:avLst/>
          </a:prstGeom>
          <a:noFill/>
        </p:spPr>
        <p:txBody>
          <a:bodyPr wrap="square" rtlCol="0">
            <a:spAutoFit/>
          </a:bodyPr>
          <a:lstStyle/>
          <a:p>
            <a:r>
              <a:rPr lang="pt-PT" dirty="0"/>
              <a:t>Enabling PostGis to allow geographic queries and data</a:t>
            </a:r>
          </a:p>
        </p:txBody>
      </p:sp>
    </p:spTree>
    <p:extLst>
      <p:ext uri="{BB962C8B-B14F-4D97-AF65-F5344CB8AC3E}">
        <p14:creationId xmlns:p14="http://schemas.microsoft.com/office/powerpoint/2010/main" val="1587538114"/>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4904</TotalTime>
  <Words>4545</Words>
  <Application>Microsoft Office PowerPoint</Application>
  <PresentationFormat>Apresentação no Ecrã (4:3)</PresentationFormat>
  <Paragraphs>556</Paragraphs>
  <Slides>63</Slides>
  <Notes>61</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63</vt:i4>
      </vt:variant>
    </vt:vector>
  </HeadingPairs>
  <TitlesOfParts>
    <vt:vector size="68" baseType="lpstr">
      <vt:lpstr>Arial</vt:lpstr>
      <vt:lpstr>Calibri</vt:lpstr>
      <vt:lpstr>Google Sans</vt:lpstr>
      <vt:lpstr>Times New Roman</vt:lpstr>
      <vt:lpstr>Tema do Office</vt:lpstr>
      <vt:lpstr>WebSIG Viewer For Geographic Data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WebSIG Viewer For Geographic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Diapositivo 1</dc:title>
  <dc:creator>Jorge Ribeiro</dc:creator>
  <cp:lastModifiedBy>Nelson</cp:lastModifiedBy>
  <cp:revision>260</cp:revision>
  <cp:lastPrinted>2020-09-27T18:04:57Z</cp:lastPrinted>
  <dcterms:created xsi:type="dcterms:W3CDTF">2011-05-31T09:21:51Z</dcterms:created>
  <dcterms:modified xsi:type="dcterms:W3CDTF">2021-01-29T17:11:54Z</dcterms:modified>
</cp:coreProperties>
</file>